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1" roundtripDataSignature="AMtx7mgqAMkp1VjBz9qN3TPI1+0FzXpw4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customschemas.google.com/relationships/presentationmetadata" Target="metadata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Úvodní snímek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8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8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svislý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7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vislý nadpis a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8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obsah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áhlaví části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0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0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va obsahy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1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1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ovnání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2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2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2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2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Jenom nadpis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ázdný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sah s titulkem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5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5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rázek s titulkem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6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6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cs-CZ"/>
              <a:t>RODNÉ ČÍSLO</a:t>
            </a:r>
            <a:endParaRPr/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</a:pPr>
            <a:r>
              <a:rPr lang="cs-CZ" sz="4800"/>
              <a:t>Co je to?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</a:pPr>
            <a:r>
              <a:t/>
            </a:r>
            <a:endParaRPr sz="4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b="1" lang="cs-CZ" sz="6000"/>
              <a:t>Jedinečný identifikátor</a:t>
            </a:r>
            <a:endParaRPr b="1" sz="6000"/>
          </a:p>
        </p:txBody>
      </p:sp>
      <p:sp>
        <p:nvSpPr>
          <p:cNvPr id="91" name="Google Shape;91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40000" lnSpcReduction="20000"/>
          </a:bodyPr>
          <a:lstStyle/>
          <a:p>
            <a:pPr indent="-277273" lvl="0" marL="228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b="1" lang="cs-CZ" sz="6416"/>
              <a:t>Každý občan ČR má vlastní rodné číslo.</a:t>
            </a:r>
            <a:endParaRPr sz="6416"/>
          </a:p>
          <a:p>
            <a:pPr indent="-277273" lvl="0" marL="228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b="1" lang="cs-CZ" sz="6416"/>
              <a:t>Tohle číslo nemá žádná jiná osoba.</a:t>
            </a:r>
            <a:endParaRPr sz="6416"/>
          </a:p>
          <a:p>
            <a:pPr indent="-277273" lvl="0" marL="228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b="1" lang="cs-CZ" sz="6416"/>
              <a:t>Jedná se o chráněný údaj                 mnohdy tímto číslem prokazujeme svoji totožnost.</a:t>
            </a:r>
            <a:endParaRPr b="1" sz="6416"/>
          </a:p>
          <a:p>
            <a:pPr indent="-277273" lvl="0" marL="228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b="1" lang="cs-CZ" sz="6416"/>
              <a:t>Znáš své rodné číslo?</a:t>
            </a:r>
            <a:endParaRPr b="1" sz="6416"/>
          </a:p>
          <a:p>
            <a:pPr indent="-277273" lvl="0" marL="228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b="1" lang="cs-CZ" sz="6416"/>
              <a:t>Nikdy ho neříkej cizím lidem!</a:t>
            </a:r>
            <a:endParaRPr sz="6416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b="1" sz="32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b="1" sz="3200"/>
          </a:p>
          <a:p>
            <a:pPr indent="-254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b="1" sz="3200"/>
          </a:p>
          <a:p>
            <a:pPr indent="-254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b="1" sz="3200"/>
          </a:p>
        </p:txBody>
      </p:sp>
      <p:sp>
        <p:nvSpPr>
          <p:cNvPr id="92" name="Google Shape;92;p2"/>
          <p:cNvSpPr/>
          <p:nvPr/>
        </p:nvSpPr>
        <p:spPr>
          <a:xfrm>
            <a:off x="4617346" y="2890850"/>
            <a:ext cx="978300" cy="4845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b="1" lang="cs-CZ" sz="6000"/>
              <a:t>Jak se generuje rodné číslo?</a:t>
            </a:r>
            <a:endParaRPr b="1" sz="6000"/>
          </a:p>
        </p:txBody>
      </p:sp>
      <p:sp>
        <p:nvSpPr>
          <p:cNvPr id="98" name="Google Shape;98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/>
              <a:t>Od roku 1954 se používá formát RRMMDD/XXXY. Jedinečná </a:t>
            </a:r>
            <a:r>
              <a:rPr b="1" lang="cs-CZ"/>
              <a:t>desetimístná kombinace </a:t>
            </a:r>
            <a:r>
              <a:rPr lang="cs-CZ"/>
              <a:t>generovaná jednoduchým způsobem. Do tohoto roku byla kombinace pouze devítimístná.</a:t>
            </a:r>
            <a:endParaRPr/>
          </a:p>
          <a:p>
            <a:pPr indent="-228600" lvl="0" marL="22860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/>
              <a:t>První dvojčíslí (RR) je </a:t>
            </a:r>
            <a:r>
              <a:rPr b="1" lang="cs-CZ"/>
              <a:t>rok</a:t>
            </a:r>
            <a:r>
              <a:rPr lang="cs-CZ"/>
              <a:t> narození. Druhá číselná dvojice (MM) je </a:t>
            </a:r>
            <a:r>
              <a:rPr b="1" lang="cs-CZ"/>
              <a:t>měsíc</a:t>
            </a:r>
            <a:r>
              <a:rPr lang="cs-CZ"/>
              <a:t> narození. Třetí číslice je </a:t>
            </a:r>
            <a:r>
              <a:rPr b="1" lang="cs-CZ"/>
              <a:t>den</a:t>
            </a:r>
            <a:r>
              <a:rPr lang="cs-CZ"/>
              <a:t> narození (DD).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04" name="Google Shape;104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/>
              <a:t>K rozeznání muže od ženy se v číselném kódu k měsíci narození přičítá u ženské číselné řady 50. Pokud se v určitý den vyčerpá číselná řada, přičítá se ženám 70 a mužům 20.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i="1" lang="cs-CZ"/>
              <a:t>Příklad</a:t>
            </a:r>
            <a:r>
              <a:rPr lang="cs-CZ"/>
              <a:t>:</a:t>
            </a:r>
            <a:br>
              <a:rPr lang="cs-CZ"/>
            </a:br>
            <a:r>
              <a:rPr i="1" lang="cs-CZ"/>
              <a:t>705425/1234 – Jedná se o ženu narozenou 25. 4. 1970</a:t>
            </a:r>
            <a:br>
              <a:rPr lang="cs-CZ"/>
            </a:br>
            <a:r>
              <a:rPr i="1" lang="cs-CZ"/>
              <a:t>700425/9876 – Jedná se o muže narozeného 25. 4. 1970.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/>
              <a:t>Číslo za lomítkem (XXX) ukazuje </a:t>
            </a:r>
            <a:r>
              <a:rPr b="1" lang="cs-CZ"/>
              <a:t>pořadí</a:t>
            </a:r>
            <a:r>
              <a:rPr lang="cs-CZ"/>
              <a:t> narození toho dne a roku. Poslední číslo (Y) je </a:t>
            </a:r>
            <a:r>
              <a:rPr b="1" lang="cs-CZ"/>
              <a:t>kontrolní číslice</a:t>
            </a:r>
            <a:r>
              <a:rPr lang="cs-CZ"/>
              <a:t> přiřazena dle ostatních čísel a využívá se pro kontrolu správnosti a platnosti.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cs-CZ"/>
              <a:t>Jak lze ověřit rodné číslo?</a:t>
            </a:r>
            <a:endParaRPr b="1"/>
          </a:p>
        </p:txBody>
      </p:sp>
      <p:sp>
        <p:nvSpPr>
          <p:cNvPr id="110" name="Google Shape;110;p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cs-CZ"/>
              <a:t>Ověření rodného čísla provedeme tak, že celé dlouhé desetimístné číslo (bez lomítka) musí být dělitelné číslem 11. </a:t>
            </a:r>
            <a:endParaRPr/>
          </a:p>
          <a:p>
            <a:pPr indent="-228600" lvl="0" marL="22860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b="1" lang="cs-CZ"/>
              <a:t>Kontrolní číslice </a:t>
            </a:r>
            <a:r>
              <a:rPr lang="cs-CZ"/>
              <a:t>je doplněna tak, aby výsledek souhlasil.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descr="Jak se generuje rodné číslo" id="116" name="Google Shape;116;p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200" y="276225"/>
            <a:ext cx="10304677" cy="58118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tiv Office">
  <a:themeElements>
    <a:clrScheme name="Kancelář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2021-01-12T13:48:00Z</dcterms:created>
  <dc:creator>Kateřina Kubrová</dc:creator>
</cp:coreProperties>
</file>