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33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6AC29-9E91-407F-8BF1-CCAA7B2494F1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5D8D9-BCBF-42D7-9BF5-CB58513B7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71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5D8D9-BCBF-42D7-9BF5-CB58513B7D4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36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B88BB-60B0-C902-1889-ED7DF5A93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73933F-92A1-5C0D-1761-9191905F1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5D0E13-8007-E807-8ECD-9D174C59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79F3-691E-4503-B1C6-91693494BF80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A57F83-E98F-E1A1-2CA5-31FE9DC90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918DCD-8F4A-FBAB-E24A-97F2838D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A65B-2786-470A-A094-4321274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41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94276-6116-9175-0B5F-5DFBEDA8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4DB307-CD8F-8E8D-88D1-A95B9CF2D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488AD2-9BA3-2107-D05E-60010866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79F3-691E-4503-B1C6-91693494BF80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335D2B-DA54-FA1C-CC7F-772C4F0A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1B2AF4-4C58-4FF7-7D97-080E5F65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A65B-2786-470A-A094-4321274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83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2DB323-84A5-AE70-0DD5-AD3170900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F51522-C2C1-97F1-5EAC-00579C2CC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97A227-1E3A-3AEC-28FE-24692C2E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79F3-691E-4503-B1C6-91693494BF80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A54530-4788-5355-3BAF-E20760BF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21F936-2E4E-8122-4AC1-9AA3858D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A65B-2786-470A-A094-4321274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76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6876B8-F3D2-B45D-C57E-D8E1F644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B38A0-6634-F1A4-D3D5-68DC30336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91B2C6-0F6C-E2C7-11FB-245B8025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79F3-691E-4503-B1C6-91693494BF80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7C3524-4E88-DDC0-C10B-8AB47B780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8C60B-8792-9E0B-4CB0-B68F064D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A65B-2786-470A-A094-4321274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08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F81BC-1458-C3F5-43DA-49FBC70D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AC23C6-690A-4B06-43FA-3EA3CE9CC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EBC2F6-DECC-A602-F220-B8403BDD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79F3-691E-4503-B1C6-91693494BF80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FA5604-B145-B26D-B222-5F46D320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5DD884-832A-1410-630C-4E56CFBA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A65B-2786-470A-A094-4321274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68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44B55-7B3F-973C-9E5E-4CF81553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09612-F110-CE66-DF10-268A8F5A5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1F7C0F-9EA1-6C76-6E17-60FE75F03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0A66DA-C4B9-9E4D-A7A0-A093EA0F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79F3-691E-4503-B1C6-91693494BF80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E41FD6-3B21-E036-A3D6-1F0E87B3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8D9415-2C0E-E3DF-A75D-40451E6C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A65B-2786-470A-A094-4321274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84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0F834-6E5F-421B-D59A-69BCB927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957F91-6E8B-B7CC-39F7-4357B28C2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E3A0E3-46D8-6A71-385C-AA53E37F3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92DCB19-E802-8216-96C3-88B00E4F9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6168F1-826F-7E3A-60D6-05A480EA0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102C50-21FF-ACBD-61CF-E74474C29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79F3-691E-4503-B1C6-91693494BF80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04328DB-D050-8AB0-DFC9-EA0C463E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10FA33-3574-C65F-4BD6-A84DED02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A65B-2786-470A-A094-4321274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06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018B2-6662-CAFF-3629-9067749E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64BCF24-0555-0677-CDF0-E0BF4778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79F3-691E-4503-B1C6-91693494BF80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03C7E3C-FC82-FFA1-930A-8CCA9AF6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0DCD5C8-5FC9-92E0-3B70-53958BE2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A65B-2786-470A-A094-4321274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16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E4B9416-B25C-990C-5574-6BBEEF4E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79F3-691E-4503-B1C6-91693494BF80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BDAA7B-79F9-59C3-7F0A-916FC587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6D22EF-BECF-458A-54D3-A8F1E2B6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A65B-2786-470A-A094-4321274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56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0FB04-ED05-9705-424F-D88B0545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F3CA5-AE6D-0543-4CE5-F8C3702EF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A51653-EDB6-75BE-7107-57A270D58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9B04D3-02EF-FB16-3FA5-A5610F5B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79F3-691E-4503-B1C6-91693494BF80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1C14FD-6E93-B608-7017-EECBE86E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66A0A8-C822-35BC-304F-F04E97F2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A65B-2786-470A-A094-4321274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93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85F37-F586-D1E1-3C04-35C39D47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BB912B3-111F-60E4-7D5F-EF23664A1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B79A81-BB83-D899-4B32-81FCD26DA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E8A12B-D22C-C496-CF6F-5AA50F2C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79F3-691E-4503-B1C6-91693494BF80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53139D-A234-C3EF-CA2D-5454BF7F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E4D2A5-9513-D87A-CA81-95F44020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A65B-2786-470A-A094-4321274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24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02069FD-9E92-3979-AAFC-ED87ECCC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0CEDB1-40EC-2F77-6DA0-413DEBA3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96EFBF-A712-F44A-A53E-C5354385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279F3-691E-4503-B1C6-91693494BF80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1326D3-3115-2E8F-51E8-2F29B2949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27A40D-B2BB-969A-2463-41609A2FC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8AA65B-2786-470A-A094-4321274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68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" TargetMode="External"/><Relationship Id="rId2" Type="http://schemas.openxmlformats.org/officeDocument/2006/relationships/hyperlink" Target="https://www.midjourney.com/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pír, Strana, Prázdný, Rám, Čistý Papír">
            <a:extLst>
              <a:ext uri="{FF2B5EF4-FFF2-40B4-BE49-F238E27FC236}">
                <a16:creationId xmlns:a16="http://schemas.microsoft.com/office/drawing/2014/main" id="{6951DAAB-4E69-939D-3E54-48CB08E0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27" y="455664"/>
            <a:ext cx="3401471" cy="37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FAE9678-DDCC-3DD0-535B-746FEBC91C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90485" y="268605"/>
            <a:ext cx="2952729" cy="6203639"/>
          </a:xfrm>
          <a:prstGeom prst="rect">
            <a:avLst/>
          </a:prstGeom>
        </p:spPr>
      </p:pic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6FCA4F59-F785-7C83-898A-D418A3429099}"/>
              </a:ext>
            </a:extLst>
          </p:cNvPr>
          <p:cNvSpPr/>
          <p:nvPr/>
        </p:nvSpPr>
        <p:spPr>
          <a:xfrm>
            <a:off x="2737306" y="553845"/>
            <a:ext cx="2201554" cy="1475189"/>
          </a:xfrm>
          <a:prstGeom prst="wedgeEllipseCallout">
            <a:avLst>
              <a:gd name="adj1" fmla="val -52211"/>
              <a:gd name="adj2" fmla="val 7494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DFDC0AD-1161-9815-61D0-1F66F787C2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76991" y="268605"/>
            <a:ext cx="3367790" cy="6245577"/>
          </a:xfrm>
          <a:prstGeom prst="rect">
            <a:avLst/>
          </a:prstGeom>
        </p:spPr>
      </p:pic>
      <p:sp>
        <p:nvSpPr>
          <p:cNvPr id="14" name="Myšlenková bublina: obláček 13">
            <a:extLst>
              <a:ext uri="{FF2B5EF4-FFF2-40B4-BE49-F238E27FC236}">
                <a16:creationId xmlns:a16="http://schemas.microsoft.com/office/drawing/2014/main" id="{3D869EFF-931E-9E40-7123-3C9DC45B5BE7}"/>
              </a:ext>
            </a:extLst>
          </p:cNvPr>
          <p:cNvSpPr/>
          <p:nvPr/>
        </p:nvSpPr>
        <p:spPr>
          <a:xfrm rot="577867">
            <a:off x="3150107" y="3193726"/>
            <a:ext cx="2069081" cy="1685299"/>
          </a:xfrm>
          <a:prstGeom prst="cloudCallout">
            <a:avLst>
              <a:gd name="adj1" fmla="val 91959"/>
              <a:gd name="adj2" fmla="val -17338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357678C-324D-70F5-7275-DB957F28572C}"/>
              </a:ext>
            </a:extLst>
          </p:cNvPr>
          <p:cNvSpPr/>
          <p:nvPr/>
        </p:nvSpPr>
        <p:spPr>
          <a:xfrm>
            <a:off x="7397888" y="4796554"/>
            <a:ext cx="45868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POPIS,</a:t>
            </a:r>
            <a:br>
              <a:rPr lang="cs-CZ" sz="54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54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KOMUNIKACE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0671BDC-8C7B-4C6C-015F-1C81DE45552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1071" y="3440762"/>
            <a:ext cx="1181541" cy="119122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5289D8C-D625-0D24-1862-ADDEAA4E3B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t="2440" b="-2440"/>
          <a:stretch/>
        </p:blipFill>
        <p:spPr>
          <a:xfrm>
            <a:off x="3155389" y="680382"/>
            <a:ext cx="1460137" cy="147519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4493071A-01AE-AD7C-DC3A-2BFFB76228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8000"/>
                    </a14:imgEffect>
                    <a14:imgEffect>
                      <a14:brightnessContrast bright="36000" contrast="37000"/>
                    </a14:imgEffect>
                  </a14:imgLayer>
                </a14:imgProps>
              </a:ext>
            </a:extLst>
          </a:blip>
          <a:srcRect l="-57952" t="-49269" r="57952" b="49269"/>
          <a:stretch/>
        </p:blipFill>
        <p:spPr>
          <a:xfrm>
            <a:off x="7143336" y="-622655"/>
            <a:ext cx="2875076" cy="2898643"/>
          </a:xfrm>
          <a:prstGeom prst="rect">
            <a:avLst/>
          </a:prstGeom>
        </p:spPr>
      </p:pic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6870FA95-D670-9E7D-2963-6A6C7B87740C}"/>
              </a:ext>
            </a:extLst>
          </p:cNvPr>
          <p:cNvSpPr/>
          <p:nvPr/>
        </p:nvSpPr>
        <p:spPr>
          <a:xfrm>
            <a:off x="9691305" y="2159185"/>
            <a:ext cx="450526" cy="233606"/>
          </a:xfrm>
          <a:custGeom>
            <a:avLst/>
            <a:gdLst>
              <a:gd name="connsiteX0" fmla="*/ 0 w 450526"/>
              <a:gd name="connsiteY0" fmla="*/ 140164 h 233606"/>
              <a:gd name="connsiteX1" fmla="*/ 176873 w 450526"/>
              <a:gd name="connsiteY1" fmla="*/ 26698 h 233606"/>
              <a:gd name="connsiteX2" fmla="*/ 337060 w 450526"/>
              <a:gd name="connsiteY2" fmla="*/ 0 h 233606"/>
              <a:gd name="connsiteX3" fmla="*/ 450526 w 450526"/>
              <a:gd name="connsiteY3" fmla="*/ 6675 h 233606"/>
              <a:gd name="connsiteX4" fmla="*/ 410479 w 450526"/>
              <a:gd name="connsiteY4" fmla="*/ 166862 h 233606"/>
              <a:gd name="connsiteX5" fmla="*/ 116803 w 450526"/>
              <a:gd name="connsiteY5" fmla="*/ 233606 h 233606"/>
              <a:gd name="connsiteX6" fmla="*/ 0 w 450526"/>
              <a:gd name="connsiteY6" fmla="*/ 140164 h 23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526" h="233606">
                <a:moveTo>
                  <a:pt x="0" y="140164"/>
                </a:moveTo>
                <a:lnTo>
                  <a:pt x="176873" y="26698"/>
                </a:lnTo>
                <a:lnTo>
                  <a:pt x="337060" y="0"/>
                </a:lnTo>
                <a:lnTo>
                  <a:pt x="450526" y="6675"/>
                </a:lnTo>
                <a:lnTo>
                  <a:pt x="410479" y="166862"/>
                </a:lnTo>
                <a:lnTo>
                  <a:pt x="116803" y="233606"/>
                </a:lnTo>
                <a:lnTo>
                  <a:pt x="0" y="1401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Kreslit, Výkres, Ruka, Člověk">
            <a:extLst>
              <a:ext uri="{FF2B5EF4-FFF2-40B4-BE49-F238E27FC236}">
                <a16:creationId xmlns:a16="http://schemas.microsoft.com/office/drawing/2014/main" id="{8B2284C8-1675-E53E-F963-B856D0C6A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93" b="18493"/>
          <a:stretch/>
        </p:blipFill>
        <p:spPr bwMode="auto">
          <a:xfrm>
            <a:off x="9319177" y="1673209"/>
            <a:ext cx="2294302" cy="21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188D634-6FC8-F99B-F557-055F44DF0838}"/>
              </a:ext>
            </a:extLst>
          </p:cNvPr>
          <p:cNvSpPr/>
          <p:nvPr/>
        </p:nvSpPr>
        <p:spPr>
          <a:xfrm>
            <a:off x="2116004" y="257760"/>
            <a:ext cx="817538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PŘIPRAVTE SE NA 3. OBRÁZEK.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65E5AA7-56A0-D273-1012-776F46007B03}"/>
              </a:ext>
            </a:extLst>
          </p:cNvPr>
          <p:cNvGrpSpPr/>
          <p:nvPr/>
        </p:nvGrpSpPr>
        <p:grpSpPr>
          <a:xfrm>
            <a:off x="4972744" y="2454438"/>
            <a:ext cx="7052220" cy="6626905"/>
            <a:chOff x="3175386" y="212142"/>
            <a:chExt cx="2880295" cy="2810312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425E296B-B73D-8387-58FE-61EF5C78D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175386" y="256265"/>
              <a:ext cx="2880295" cy="2766189"/>
            </a:xfrm>
            <a:prstGeom prst="rect">
              <a:avLst/>
            </a:prstGeom>
          </p:spPr>
        </p:pic>
        <p:sp>
          <p:nvSpPr>
            <p:cNvPr id="5" name="Řečová bublina: oválný bublinový popisek 4">
              <a:extLst>
                <a:ext uri="{FF2B5EF4-FFF2-40B4-BE49-F238E27FC236}">
                  <a16:creationId xmlns:a16="http://schemas.microsoft.com/office/drawing/2014/main" id="{76779106-3573-511A-482A-A3A059BE3499}"/>
                </a:ext>
              </a:extLst>
            </p:cNvPr>
            <p:cNvSpPr/>
            <p:nvPr/>
          </p:nvSpPr>
          <p:spPr>
            <a:xfrm>
              <a:off x="4520122" y="835264"/>
              <a:ext cx="565716" cy="406462"/>
            </a:xfrm>
            <a:prstGeom prst="wedgeEllipseCallout">
              <a:avLst>
                <a:gd name="adj1" fmla="val 55276"/>
                <a:gd name="adj2" fmla="val -43372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Myšlenková bublina: obláček 5">
              <a:extLst>
                <a:ext uri="{FF2B5EF4-FFF2-40B4-BE49-F238E27FC236}">
                  <a16:creationId xmlns:a16="http://schemas.microsoft.com/office/drawing/2014/main" id="{F2B3563C-6ACB-2DC9-4166-5D62E13795E5}"/>
                </a:ext>
              </a:extLst>
            </p:cNvPr>
            <p:cNvSpPr/>
            <p:nvPr/>
          </p:nvSpPr>
          <p:spPr>
            <a:xfrm rot="577867">
              <a:off x="4156800" y="212142"/>
              <a:ext cx="610011" cy="483760"/>
            </a:xfrm>
            <a:prstGeom prst="cloudCallout">
              <a:avLst>
                <a:gd name="adj1" fmla="val -97268"/>
                <a:gd name="adj2" fmla="val 45328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DC001870-8FA6-E2E1-3FDD-1DADDA3E8870}"/>
              </a:ext>
            </a:extLst>
          </p:cNvPr>
          <p:cNvGrpSpPr/>
          <p:nvPr/>
        </p:nvGrpSpPr>
        <p:grpSpPr>
          <a:xfrm>
            <a:off x="509172" y="2392895"/>
            <a:ext cx="4319061" cy="4113411"/>
            <a:chOff x="795550" y="2458211"/>
            <a:chExt cx="2741687" cy="271950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F8FF5F79-9972-9130-DE2D-7412DD168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5550" y="2458211"/>
              <a:ext cx="2741687" cy="271950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65CA6081-674B-953C-0CAC-BB32B0F46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5387" y="2742109"/>
              <a:ext cx="1626425" cy="1542875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</p:grpSp>
      <p:sp>
        <p:nvSpPr>
          <p:cNvPr id="10" name="Obdélník 9">
            <a:extLst>
              <a:ext uri="{FF2B5EF4-FFF2-40B4-BE49-F238E27FC236}">
                <a16:creationId xmlns:a16="http://schemas.microsoft.com/office/drawing/2014/main" id="{8B988FC0-A31A-F8EB-8A4E-315649BB539B}"/>
              </a:ext>
            </a:extLst>
          </p:cNvPr>
          <p:cNvSpPr/>
          <p:nvPr/>
        </p:nvSpPr>
        <p:spPr>
          <a:xfrm>
            <a:off x="3855652" y="969539"/>
            <a:ext cx="432765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(můžete si vyměnit role)</a:t>
            </a:r>
          </a:p>
        </p:txBody>
      </p:sp>
    </p:spTree>
    <p:extLst>
      <p:ext uri="{BB962C8B-B14F-4D97-AF65-F5344CB8AC3E}">
        <p14:creationId xmlns:p14="http://schemas.microsoft.com/office/powerpoint/2010/main" val="11866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F830590-EE9D-7D86-683E-151E7DB4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8642" y="-361546"/>
            <a:ext cx="6434716" cy="74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8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188D634-6FC8-F99B-F557-055F44DF0838}"/>
              </a:ext>
            </a:extLst>
          </p:cNvPr>
          <p:cNvSpPr/>
          <p:nvPr/>
        </p:nvSpPr>
        <p:spPr>
          <a:xfrm>
            <a:off x="2116004" y="257760"/>
            <a:ext cx="817538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PŘIPRAVTE SE NA 4. OBRÁZEK.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65E5AA7-56A0-D273-1012-776F46007B03}"/>
              </a:ext>
            </a:extLst>
          </p:cNvPr>
          <p:cNvGrpSpPr/>
          <p:nvPr/>
        </p:nvGrpSpPr>
        <p:grpSpPr>
          <a:xfrm>
            <a:off x="4972744" y="2454438"/>
            <a:ext cx="7052220" cy="6626905"/>
            <a:chOff x="3175386" y="212142"/>
            <a:chExt cx="2880295" cy="2810312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425E296B-B73D-8387-58FE-61EF5C78D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175386" y="256265"/>
              <a:ext cx="2880295" cy="2766189"/>
            </a:xfrm>
            <a:prstGeom prst="rect">
              <a:avLst/>
            </a:prstGeom>
          </p:spPr>
        </p:pic>
        <p:sp>
          <p:nvSpPr>
            <p:cNvPr id="5" name="Řečová bublina: oválný bublinový popisek 4">
              <a:extLst>
                <a:ext uri="{FF2B5EF4-FFF2-40B4-BE49-F238E27FC236}">
                  <a16:creationId xmlns:a16="http://schemas.microsoft.com/office/drawing/2014/main" id="{76779106-3573-511A-482A-A3A059BE3499}"/>
                </a:ext>
              </a:extLst>
            </p:cNvPr>
            <p:cNvSpPr/>
            <p:nvPr/>
          </p:nvSpPr>
          <p:spPr>
            <a:xfrm>
              <a:off x="4520122" y="835264"/>
              <a:ext cx="565716" cy="406462"/>
            </a:xfrm>
            <a:prstGeom prst="wedgeEllipseCallout">
              <a:avLst>
                <a:gd name="adj1" fmla="val 55276"/>
                <a:gd name="adj2" fmla="val -43372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Myšlenková bublina: obláček 5">
              <a:extLst>
                <a:ext uri="{FF2B5EF4-FFF2-40B4-BE49-F238E27FC236}">
                  <a16:creationId xmlns:a16="http://schemas.microsoft.com/office/drawing/2014/main" id="{F2B3563C-6ACB-2DC9-4166-5D62E13795E5}"/>
                </a:ext>
              </a:extLst>
            </p:cNvPr>
            <p:cNvSpPr/>
            <p:nvPr/>
          </p:nvSpPr>
          <p:spPr>
            <a:xfrm rot="577867">
              <a:off x="4156800" y="212142"/>
              <a:ext cx="610011" cy="483760"/>
            </a:xfrm>
            <a:prstGeom prst="cloudCallout">
              <a:avLst>
                <a:gd name="adj1" fmla="val -97268"/>
                <a:gd name="adj2" fmla="val 45328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DC001870-8FA6-E2E1-3FDD-1DADDA3E8870}"/>
              </a:ext>
            </a:extLst>
          </p:cNvPr>
          <p:cNvGrpSpPr/>
          <p:nvPr/>
        </p:nvGrpSpPr>
        <p:grpSpPr>
          <a:xfrm>
            <a:off x="509172" y="2392895"/>
            <a:ext cx="4319061" cy="4113411"/>
            <a:chOff x="795550" y="2458211"/>
            <a:chExt cx="2741687" cy="271950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F8FF5F79-9972-9130-DE2D-7412DD168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5550" y="2458211"/>
              <a:ext cx="2741687" cy="271950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65CA6081-674B-953C-0CAC-BB32B0F46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5387" y="2742109"/>
              <a:ext cx="1626425" cy="1542875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</p:grpSp>
      <p:sp>
        <p:nvSpPr>
          <p:cNvPr id="10" name="Obdélník 9">
            <a:extLst>
              <a:ext uri="{FF2B5EF4-FFF2-40B4-BE49-F238E27FC236}">
                <a16:creationId xmlns:a16="http://schemas.microsoft.com/office/drawing/2014/main" id="{8B988FC0-A31A-F8EB-8A4E-315649BB539B}"/>
              </a:ext>
            </a:extLst>
          </p:cNvPr>
          <p:cNvSpPr/>
          <p:nvPr/>
        </p:nvSpPr>
        <p:spPr>
          <a:xfrm>
            <a:off x="3855652" y="969539"/>
            <a:ext cx="432765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(můžete si vyměnit role)</a:t>
            </a:r>
          </a:p>
        </p:txBody>
      </p:sp>
    </p:spTree>
    <p:extLst>
      <p:ext uri="{BB962C8B-B14F-4D97-AF65-F5344CB8AC3E}">
        <p14:creationId xmlns:p14="http://schemas.microsoft.com/office/powerpoint/2010/main" val="399820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0A99947-627D-A0A5-280B-44D0DF3069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9047" y="-80387"/>
            <a:ext cx="7792834" cy="71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8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39949AD-B312-49F8-CB75-C6C3AE92561A}"/>
              </a:ext>
            </a:extLst>
          </p:cNvPr>
          <p:cNvSpPr/>
          <p:nvPr/>
        </p:nvSpPr>
        <p:spPr>
          <a:xfrm>
            <a:off x="356851" y="472145"/>
            <a:ext cx="1166935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Zdroj obrázků:</a:t>
            </a:r>
            <a:endParaRPr lang="cs-CZ" sz="5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cs-CZ" sz="5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cs-CZ" sz="5000" b="1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MIDJOURNEY</a:t>
            </a:r>
            <a:r>
              <a:rPr lang="cs-CZ" sz="5000" b="1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+ </a:t>
            </a:r>
            <a:r>
              <a:rPr lang="cs-CZ" sz="5000" b="1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linkClick r:id="rId3"/>
              </a:rPr>
              <a:t>PIXABAY</a:t>
            </a:r>
            <a:r>
              <a:rPr lang="cs-CZ" sz="5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098" name="Picture 2" descr="Notebook, Počítač, Černá, Elektronika">
            <a:extLst>
              <a:ext uri="{FF2B5EF4-FFF2-40B4-BE49-F238E27FC236}">
                <a16:creationId xmlns:a16="http://schemas.microsoft.com/office/drawing/2014/main" id="{D0D85DA6-2CF4-6D54-29FD-036BEFCF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36" y="3347001"/>
            <a:ext cx="4385747" cy="29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muel, Palec Nahoru, Smát Se, Chladný">
            <a:extLst>
              <a:ext uri="{FF2B5EF4-FFF2-40B4-BE49-F238E27FC236}">
                <a16:creationId xmlns:a16="http://schemas.microsoft.com/office/drawing/2014/main" id="{C908E603-EE8D-267A-DCDB-6FD884A5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93" y="3985199"/>
            <a:ext cx="2824333" cy="23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9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16ECF937-6015-26DC-1307-3DECA9A654EB}"/>
              </a:ext>
            </a:extLst>
          </p:cNvPr>
          <p:cNvGrpSpPr/>
          <p:nvPr/>
        </p:nvGrpSpPr>
        <p:grpSpPr>
          <a:xfrm>
            <a:off x="7963318" y="4187778"/>
            <a:ext cx="4067908" cy="4137281"/>
            <a:chOff x="3175386" y="212142"/>
            <a:chExt cx="2880295" cy="2810312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0FF5ABB3-2447-ACFA-6E33-9B4CA5AC8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175386" y="256265"/>
              <a:ext cx="2880295" cy="2766189"/>
            </a:xfrm>
            <a:prstGeom prst="rect">
              <a:avLst/>
            </a:prstGeom>
          </p:spPr>
        </p:pic>
        <p:sp>
          <p:nvSpPr>
            <p:cNvPr id="4" name="Řečová bublina: oválný bublinový popisek 3">
              <a:extLst>
                <a:ext uri="{FF2B5EF4-FFF2-40B4-BE49-F238E27FC236}">
                  <a16:creationId xmlns:a16="http://schemas.microsoft.com/office/drawing/2014/main" id="{27A556AF-1F16-7E14-8E58-3478418494BA}"/>
                </a:ext>
              </a:extLst>
            </p:cNvPr>
            <p:cNvSpPr/>
            <p:nvPr/>
          </p:nvSpPr>
          <p:spPr>
            <a:xfrm>
              <a:off x="4520122" y="835264"/>
              <a:ext cx="565716" cy="406462"/>
            </a:xfrm>
            <a:prstGeom prst="wedgeEllipseCallout">
              <a:avLst>
                <a:gd name="adj1" fmla="val 55276"/>
                <a:gd name="adj2" fmla="val -43372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Myšlenková bublina: obláček 4">
              <a:extLst>
                <a:ext uri="{FF2B5EF4-FFF2-40B4-BE49-F238E27FC236}">
                  <a16:creationId xmlns:a16="http://schemas.microsoft.com/office/drawing/2014/main" id="{ABF1E342-A397-413C-3FCF-1EADAED45F1F}"/>
                </a:ext>
              </a:extLst>
            </p:cNvPr>
            <p:cNvSpPr/>
            <p:nvPr/>
          </p:nvSpPr>
          <p:spPr>
            <a:xfrm rot="577867">
              <a:off x="4156800" y="212142"/>
              <a:ext cx="610011" cy="483760"/>
            </a:xfrm>
            <a:prstGeom prst="cloudCallout">
              <a:avLst>
                <a:gd name="adj1" fmla="val -97268"/>
                <a:gd name="adj2" fmla="val 45328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Obdélník 5">
            <a:extLst>
              <a:ext uri="{FF2B5EF4-FFF2-40B4-BE49-F238E27FC236}">
                <a16:creationId xmlns:a16="http://schemas.microsoft.com/office/drawing/2014/main" id="{A770442F-41BC-18F1-1D3D-873529A0C3B5}"/>
              </a:ext>
            </a:extLst>
          </p:cNvPr>
          <p:cNvSpPr/>
          <p:nvPr/>
        </p:nvSpPr>
        <p:spPr>
          <a:xfrm>
            <a:off x="218375" y="0"/>
            <a:ext cx="12156169" cy="6477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AKTIVITU VYUŽIJETE VE VÝUCE: </a:t>
            </a:r>
            <a:br>
              <a:rPr lang="cs-CZ" sz="3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cs-CZ" sz="3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3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PŘI ÚVODU DO </a:t>
            </a:r>
            <a:r>
              <a:rPr lang="cs-CZ" sz="3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SLOHU A KOMUNIKACE </a:t>
            </a:r>
            <a:r>
              <a:rPr lang="cs-CZ" sz="3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(6. ROČNÍK) </a:t>
            </a:r>
            <a:br>
              <a:rPr lang="cs-CZ" sz="3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3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PŘI ÚVODU K OKRUHU </a:t>
            </a:r>
            <a:r>
              <a:rPr lang="cs-CZ" sz="3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POPIS</a:t>
            </a:r>
            <a:r>
              <a:rPr lang="cs-CZ" sz="3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(PŘEDMĚT, BYTOST, …)</a:t>
            </a:r>
          </a:p>
          <a:p>
            <a:pPr>
              <a:lnSpc>
                <a:spcPct val="150000"/>
              </a:lnSpc>
            </a:pPr>
            <a:r>
              <a:rPr lang="cs-CZ" sz="3500" b="1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JAKO AKTIVITU PRO </a:t>
            </a:r>
            <a:r>
              <a:rPr lang="cs-CZ" sz="3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ROZVOJ KOMUNIKAČNÍCH</a:t>
            </a:r>
            <a:br>
              <a:rPr lang="cs-CZ" sz="3500" b="1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3500" b="1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cs-CZ" sz="3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KOMPETENCÍ</a:t>
            </a:r>
            <a:r>
              <a:rPr lang="cs-CZ" sz="3500" b="1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ŽÁKŮ</a:t>
            </a:r>
            <a:br>
              <a:rPr lang="cs-CZ" sz="3500" b="1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3500" b="1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JAKO PODKLAD K DALŠÍ PRÁCI</a:t>
            </a:r>
            <a:br>
              <a:rPr lang="cs-CZ" sz="3500" b="1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3500" b="1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S POPISEM (PŘIROVNÁNÍ, DETAIL)  </a:t>
            </a:r>
            <a:endParaRPr lang="cs-CZ" sz="3500" b="1" cap="none" spc="0" dirty="0">
              <a:ln w="10160">
                <a:solidFill>
                  <a:sysClr val="windowText" lastClr="00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4" descr="Zatržítko, Šek, Opravit, Ok, Ano, Zelená">
            <a:extLst>
              <a:ext uri="{FF2B5EF4-FFF2-40B4-BE49-F238E27FC236}">
                <a16:creationId xmlns:a16="http://schemas.microsoft.com/office/drawing/2014/main" id="{700E185B-F750-A852-BC05-A8520B3F6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5" y="1689922"/>
            <a:ext cx="687363" cy="6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atržítko, Šek, Opravit, Ok, Ano, Zelená">
            <a:extLst>
              <a:ext uri="{FF2B5EF4-FFF2-40B4-BE49-F238E27FC236}">
                <a16:creationId xmlns:a16="http://schemas.microsoft.com/office/drawing/2014/main" id="{BB271EC6-73DB-575E-A53D-8101A724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6" y="2521859"/>
            <a:ext cx="687363" cy="6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atržítko, Šek, Opravit, Ok, Ano, Zelená">
            <a:extLst>
              <a:ext uri="{FF2B5EF4-FFF2-40B4-BE49-F238E27FC236}">
                <a16:creationId xmlns:a16="http://schemas.microsoft.com/office/drawing/2014/main" id="{95F4E850-D866-EB3A-8122-B56604B0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6" y="3324534"/>
            <a:ext cx="687363" cy="6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Zatržítko, Šek, Opravit, Ok, Ano, Zelená">
            <a:extLst>
              <a:ext uri="{FF2B5EF4-FFF2-40B4-BE49-F238E27FC236}">
                <a16:creationId xmlns:a16="http://schemas.microsoft.com/office/drawing/2014/main" id="{96C9D337-CB3F-B62B-036E-31216C5F0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6" y="4938970"/>
            <a:ext cx="687363" cy="6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0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16ECF937-6015-26DC-1307-3DECA9A654EB}"/>
              </a:ext>
            </a:extLst>
          </p:cNvPr>
          <p:cNvGrpSpPr/>
          <p:nvPr/>
        </p:nvGrpSpPr>
        <p:grpSpPr>
          <a:xfrm>
            <a:off x="8500906" y="4310743"/>
            <a:ext cx="3585586" cy="3743011"/>
            <a:chOff x="3175386" y="212142"/>
            <a:chExt cx="2880295" cy="2810312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0FF5ABB3-2447-ACFA-6E33-9B4CA5AC8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175386" y="256265"/>
              <a:ext cx="2880295" cy="2766189"/>
            </a:xfrm>
            <a:prstGeom prst="rect">
              <a:avLst/>
            </a:prstGeom>
          </p:spPr>
        </p:pic>
        <p:sp>
          <p:nvSpPr>
            <p:cNvPr id="4" name="Řečová bublina: oválný bublinový popisek 3">
              <a:extLst>
                <a:ext uri="{FF2B5EF4-FFF2-40B4-BE49-F238E27FC236}">
                  <a16:creationId xmlns:a16="http://schemas.microsoft.com/office/drawing/2014/main" id="{27A556AF-1F16-7E14-8E58-3478418494BA}"/>
                </a:ext>
              </a:extLst>
            </p:cNvPr>
            <p:cNvSpPr/>
            <p:nvPr/>
          </p:nvSpPr>
          <p:spPr>
            <a:xfrm>
              <a:off x="4520122" y="835264"/>
              <a:ext cx="565716" cy="406462"/>
            </a:xfrm>
            <a:prstGeom prst="wedgeEllipseCallout">
              <a:avLst>
                <a:gd name="adj1" fmla="val 55276"/>
                <a:gd name="adj2" fmla="val -43372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Myšlenková bublina: obláček 4">
              <a:extLst>
                <a:ext uri="{FF2B5EF4-FFF2-40B4-BE49-F238E27FC236}">
                  <a16:creationId xmlns:a16="http://schemas.microsoft.com/office/drawing/2014/main" id="{ABF1E342-A397-413C-3FCF-1EADAED45F1F}"/>
                </a:ext>
              </a:extLst>
            </p:cNvPr>
            <p:cNvSpPr/>
            <p:nvPr/>
          </p:nvSpPr>
          <p:spPr>
            <a:xfrm rot="577867">
              <a:off x="4156800" y="212142"/>
              <a:ext cx="610011" cy="483760"/>
            </a:xfrm>
            <a:prstGeom prst="cloudCallout">
              <a:avLst>
                <a:gd name="adj1" fmla="val -97268"/>
                <a:gd name="adj2" fmla="val 45328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Obdélník 5">
            <a:extLst>
              <a:ext uri="{FF2B5EF4-FFF2-40B4-BE49-F238E27FC236}">
                <a16:creationId xmlns:a16="http://schemas.microsoft.com/office/drawing/2014/main" id="{A770442F-41BC-18F1-1D3D-873529A0C3B5}"/>
              </a:ext>
            </a:extLst>
          </p:cNvPr>
          <p:cNvSpPr/>
          <p:nvPr/>
        </p:nvSpPr>
        <p:spPr>
          <a:xfrm>
            <a:off x="276328" y="151255"/>
            <a:ext cx="12156169" cy="62581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REFLEXE </a:t>
            </a:r>
            <a: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+ SEBEREFLEXE </a:t>
            </a:r>
            <a:r>
              <a:rPr lang="cs-CZ" sz="3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NA KONCI AKTIVITY</a:t>
            </a:r>
            <a:endParaRPr lang="cs-CZ" sz="3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Tato aktivita mě bavila/nebavila </a:t>
            </a:r>
            <a:r>
              <a:rPr lang="cs-CZ" sz="3000" b="1">
                <a:ln w="10160">
                  <a:solidFill>
                    <a:sysClr val="windowText" lastClr="000000"/>
                  </a:solidFill>
                  <a:prstDash val="solid"/>
                </a:ln>
              </a:rPr>
              <a:t>+ obecně </a:t>
            </a:r>
            <a: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zpětná vazba žáků.</a:t>
            </a:r>
            <a:br>
              <a:rPr lang="cs-CZ" sz="3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</a:br>
            <a:r>
              <a:rPr lang="cs-CZ" sz="3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1) </a:t>
            </a:r>
            <a: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Lépe se mi kreslilo/popisovalo (?) + zdůvodni proč.</a:t>
            </a:r>
            <a:b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</a:br>
            <a: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2) Více mě bavilo kreslit/popisovat (?) + zdůvodni proč.</a:t>
            </a:r>
            <a:b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</a:br>
            <a: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3) Ve dvojici jsme si rozuměli. – Pokud ano, díky čemu?</a:t>
            </a:r>
            <a:b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</a:br>
            <a: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4) Ve dvojici jsme si nerozuměli. – V čem byl problém?</a:t>
            </a:r>
            <a:b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</a:br>
            <a: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5) V čem se vám spolupracovalo dobře a v čem</a:t>
            </a:r>
            <a:b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</a:br>
            <a: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     naopak spolupráce vázla?</a:t>
            </a:r>
            <a:b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</a:br>
            <a:r>
              <a:rPr lang="cs-CZ" sz="30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6) Co jsme mohli oba udělat lépe, pokud něco?</a:t>
            </a:r>
            <a:endParaRPr lang="cs-CZ" sz="3000" b="1" cap="none" spc="0" dirty="0">
              <a:ln w="10160">
                <a:solidFill>
                  <a:sysClr val="windowText" lastClr="00000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7752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A71F2FD-8AF9-0241-24FA-052F6B1EAA3C}"/>
              </a:ext>
            </a:extLst>
          </p:cNvPr>
          <p:cNvSpPr txBox="1"/>
          <p:nvPr/>
        </p:nvSpPr>
        <p:spPr>
          <a:xfrm>
            <a:off x="189607" y="1125414"/>
            <a:ext cx="626929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• </a:t>
            </a:r>
            <a:r>
              <a:rPr lang="cs-CZ" sz="2200" dirty="0"/>
              <a:t>žáci pracují </a:t>
            </a:r>
            <a:r>
              <a:rPr lang="cs-CZ" sz="2200" b="1" i="1" dirty="0"/>
              <a:t>ve dvojici</a:t>
            </a:r>
            <a:r>
              <a:rPr lang="cs-CZ" sz="2200" dirty="0"/>
              <a:t>, přičemž </a:t>
            </a:r>
            <a:r>
              <a:rPr lang="cs-CZ" sz="2200" b="1" i="1" dirty="0"/>
              <a:t>jeden</a:t>
            </a:r>
            <a:r>
              <a:rPr lang="cs-CZ" sz="2200" dirty="0"/>
              <a:t> z nich</a:t>
            </a:r>
            <a:br>
              <a:rPr lang="cs-CZ" sz="2200" dirty="0"/>
            </a:br>
            <a:r>
              <a:rPr lang="cs-CZ" sz="2200" dirty="0"/>
              <a:t>   </a:t>
            </a:r>
            <a:r>
              <a:rPr lang="cs-CZ" sz="2200" b="1" i="1" dirty="0"/>
              <a:t>vidí na tabuli </a:t>
            </a:r>
            <a:r>
              <a:rPr lang="cs-CZ" sz="2200" dirty="0"/>
              <a:t>a druhý sedí k tabuli zády </a:t>
            </a:r>
          </a:p>
          <a:p>
            <a:br>
              <a:rPr lang="cs-CZ" sz="2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2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• </a:t>
            </a:r>
            <a:r>
              <a:rPr lang="cs-CZ" sz="2200" dirty="0"/>
              <a:t>na tabuli bude promítnutý </a:t>
            </a:r>
            <a:r>
              <a:rPr lang="cs-CZ" sz="2200" b="1" i="1" dirty="0"/>
              <a:t>obrázek</a:t>
            </a:r>
            <a:r>
              <a:rPr lang="cs-CZ" sz="2200" dirty="0"/>
              <a:t> zvířete</a:t>
            </a:r>
            <a:br>
              <a:rPr lang="cs-CZ" sz="2200" dirty="0"/>
            </a:br>
            <a:r>
              <a:rPr lang="cs-CZ" sz="2200" dirty="0"/>
              <a:t>    nebo nějaké bytosti</a:t>
            </a:r>
          </a:p>
          <a:p>
            <a:br>
              <a:rPr lang="cs-CZ" sz="2200" dirty="0"/>
            </a:br>
            <a:r>
              <a:rPr lang="cs-CZ" sz="2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• </a:t>
            </a:r>
            <a:r>
              <a:rPr lang="cs-CZ" sz="2200" dirty="0"/>
              <a:t>úkolem žáka, který </a:t>
            </a:r>
            <a:r>
              <a:rPr lang="cs-CZ" sz="2200" b="1" i="1" dirty="0"/>
              <a:t>vidí</a:t>
            </a:r>
            <a:r>
              <a:rPr lang="cs-CZ" sz="2200" dirty="0"/>
              <a:t> na tabuli, je popsat</a:t>
            </a:r>
            <a:br>
              <a:rPr lang="cs-CZ" sz="2200" dirty="0"/>
            </a:br>
            <a:r>
              <a:rPr lang="cs-CZ" sz="2200" dirty="0"/>
              <a:t>    </a:t>
            </a:r>
            <a:r>
              <a:rPr lang="cs-CZ" sz="2200" b="1" i="1" dirty="0"/>
              <a:t>pouze slovy </a:t>
            </a:r>
            <a:r>
              <a:rPr lang="cs-CZ" sz="2200" dirty="0"/>
              <a:t>(nesmí používat gesta), co vidí</a:t>
            </a:r>
            <a:br>
              <a:rPr lang="cs-CZ" sz="2200" dirty="0"/>
            </a:br>
            <a:r>
              <a:rPr lang="cs-CZ" sz="2200" dirty="0"/>
              <a:t>    na obrázku, a to tak dobře, aby si spolužák, </a:t>
            </a:r>
            <a:br>
              <a:rPr lang="cs-CZ" sz="2200" dirty="0"/>
            </a:br>
            <a:r>
              <a:rPr lang="cs-CZ" sz="2200" dirty="0"/>
              <a:t>    který na tabuli nevidí, dokázal popisovanou</a:t>
            </a:r>
            <a:br>
              <a:rPr lang="cs-CZ" sz="2200" dirty="0"/>
            </a:br>
            <a:r>
              <a:rPr lang="cs-CZ" sz="2200" dirty="0"/>
              <a:t>    </a:t>
            </a:r>
            <a:r>
              <a:rPr lang="cs-CZ" sz="2200" b="1" i="1" dirty="0"/>
              <a:t>věc co nejlépe představit</a:t>
            </a:r>
          </a:p>
          <a:p>
            <a:br>
              <a:rPr lang="cs-CZ" sz="2200" b="1" i="1" dirty="0"/>
            </a:br>
            <a:r>
              <a:rPr lang="cs-CZ" sz="2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• </a:t>
            </a:r>
            <a:r>
              <a:rPr lang="cs-CZ" sz="2200" dirty="0"/>
              <a:t>úkolem žáka, který na </a:t>
            </a:r>
            <a:r>
              <a:rPr lang="cs-CZ" sz="2200" b="1" i="1" dirty="0"/>
              <a:t>obrázek nevidí</a:t>
            </a:r>
            <a:r>
              <a:rPr lang="cs-CZ" sz="2200" dirty="0"/>
              <a:t>, je</a:t>
            </a:r>
            <a:br>
              <a:rPr lang="cs-CZ" sz="2200" dirty="0"/>
            </a:br>
            <a:r>
              <a:rPr lang="cs-CZ" sz="2200" dirty="0"/>
              <a:t>    popisovanou věc </a:t>
            </a:r>
            <a:r>
              <a:rPr lang="cs-CZ" sz="2200" b="1" i="1" dirty="0"/>
              <a:t>nakreslit</a:t>
            </a:r>
            <a:r>
              <a:rPr lang="cs-CZ" sz="2200" dirty="0"/>
              <a:t> na papír; přitom</a:t>
            </a:r>
            <a:br>
              <a:rPr lang="cs-CZ" sz="2200" dirty="0"/>
            </a:br>
            <a:r>
              <a:rPr lang="cs-CZ" sz="2200" dirty="0"/>
              <a:t>    se </a:t>
            </a:r>
            <a:r>
              <a:rPr lang="cs-CZ" sz="2200" b="1" i="1" dirty="0"/>
              <a:t>nesmí na nic ptát</a:t>
            </a:r>
            <a:r>
              <a:rPr lang="cs-CZ" sz="2200" dirty="0"/>
              <a:t>, pouze poslouchá, co</a:t>
            </a:r>
            <a:br>
              <a:rPr lang="cs-CZ" sz="2200" dirty="0"/>
            </a:br>
            <a:r>
              <a:rPr lang="cs-CZ" sz="2200" dirty="0"/>
              <a:t>    mu o obrázku řekne jeho spolužák ve dvojici</a:t>
            </a:r>
            <a:br>
              <a:rPr lang="cs-CZ" sz="2200" b="1" i="1" dirty="0"/>
            </a:br>
            <a:br>
              <a:rPr lang="cs-CZ" sz="2200" dirty="0"/>
            </a:br>
            <a:r>
              <a:rPr lang="cs-CZ" sz="2200" dirty="0"/>
              <a:t>    </a:t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B598D4F-917C-D953-D8B7-AAEC54F0FCE8}"/>
              </a:ext>
            </a:extLst>
          </p:cNvPr>
          <p:cNvSpPr/>
          <p:nvPr/>
        </p:nvSpPr>
        <p:spPr>
          <a:xfrm>
            <a:off x="2363292" y="137868"/>
            <a:ext cx="704725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JAK AKTIVITA PROBÍHÁ?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EFDE35A-C079-50DF-4501-7CD9B6DC4EE4}"/>
              </a:ext>
            </a:extLst>
          </p:cNvPr>
          <p:cNvSpPr txBox="1"/>
          <p:nvPr/>
        </p:nvSpPr>
        <p:spPr>
          <a:xfrm>
            <a:off x="6268023" y="1108124"/>
            <a:ext cx="57886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• </a:t>
            </a:r>
            <a:r>
              <a:rPr lang="cs-CZ" sz="2200" dirty="0"/>
              <a:t>žák, který </a:t>
            </a:r>
            <a:r>
              <a:rPr lang="cs-CZ" sz="2200" b="1" i="1" dirty="0"/>
              <a:t>popisuje</a:t>
            </a:r>
            <a:r>
              <a:rPr lang="cs-CZ" sz="2200" dirty="0"/>
              <a:t>, nesmí vidět na to, </a:t>
            </a:r>
            <a:br>
              <a:rPr lang="cs-CZ" sz="2200" dirty="0"/>
            </a:br>
            <a:r>
              <a:rPr lang="cs-CZ" sz="2200" dirty="0"/>
              <a:t>   co jeho spolužák ve dvojici kreslí a nesmí </a:t>
            </a:r>
            <a:br>
              <a:rPr lang="cs-CZ" sz="2200" dirty="0"/>
            </a:br>
            <a:r>
              <a:rPr lang="cs-CZ" sz="2200" dirty="0"/>
              <a:t>   mu dávat instrukce ke kreslení (ten pouze</a:t>
            </a:r>
            <a:br>
              <a:rPr lang="cs-CZ" sz="2200" dirty="0"/>
            </a:br>
            <a:r>
              <a:rPr lang="cs-CZ" sz="2200" dirty="0"/>
              <a:t>   co nejpřesněji popisuje vzhled daného jevu).</a:t>
            </a:r>
          </a:p>
          <a:p>
            <a:br>
              <a:rPr lang="cs-CZ" sz="2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2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• </a:t>
            </a:r>
            <a:r>
              <a:rPr lang="cs-CZ" sz="2200" dirty="0"/>
              <a:t>žák, který </a:t>
            </a:r>
            <a:r>
              <a:rPr lang="cs-CZ" sz="2200" b="1" i="1" dirty="0"/>
              <a:t>kreslí</a:t>
            </a:r>
            <a:r>
              <a:rPr lang="cs-CZ" sz="2200" dirty="0"/>
              <a:t>, se nesmí dívat na tabuli</a:t>
            </a:r>
            <a:br>
              <a:rPr lang="cs-CZ" sz="2200" dirty="0"/>
            </a:br>
            <a:r>
              <a:rPr lang="cs-CZ" sz="2200" dirty="0"/>
              <a:t>    a na cokoli se doptávat spolužáka (ani mu</a:t>
            </a:r>
            <a:br>
              <a:rPr lang="cs-CZ" sz="2200" dirty="0"/>
            </a:br>
            <a:r>
              <a:rPr lang="cs-CZ" sz="2200" dirty="0"/>
              <a:t>    naznačovat, že popis nepochopil …)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2C4E59-8A9E-C24C-E0A5-E7207F8254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88951" y="4000633"/>
            <a:ext cx="2880295" cy="276618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EB115EF-0D40-F5BA-83BB-D6FB48AF9D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7264" y="4000632"/>
            <a:ext cx="2741687" cy="2719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64D6193-4DAD-650A-768D-5C7FF3C6F5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101" y="4284530"/>
            <a:ext cx="1626425" cy="1542875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11" name="Řečová bublina: oválný bublinový popisek 10">
            <a:extLst>
              <a:ext uri="{FF2B5EF4-FFF2-40B4-BE49-F238E27FC236}">
                <a16:creationId xmlns:a16="http://schemas.microsoft.com/office/drawing/2014/main" id="{2AADB0E8-B5BA-0E49-AEA0-D40B1DAF19FF}"/>
              </a:ext>
            </a:extLst>
          </p:cNvPr>
          <p:cNvSpPr/>
          <p:nvPr/>
        </p:nvSpPr>
        <p:spPr>
          <a:xfrm>
            <a:off x="10433687" y="4579632"/>
            <a:ext cx="565716" cy="406462"/>
          </a:xfrm>
          <a:prstGeom prst="wedgeEllipseCallout">
            <a:avLst>
              <a:gd name="adj1" fmla="val 55276"/>
              <a:gd name="adj2" fmla="val -43372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yšlenková bublina: obláček 11">
            <a:extLst>
              <a:ext uri="{FF2B5EF4-FFF2-40B4-BE49-F238E27FC236}">
                <a16:creationId xmlns:a16="http://schemas.microsoft.com/office/drawing/2014/main" id="{006B975A-10CB-3981-4ED4-9FC536E91A29}"/>
              </a:ext>
            </a:extLst>
          </p:cNvPr>
          <p:cNvSpPr/>
          <p:nvPr/>
        </p:nvSpPr>
        <p:spPr>
          <a:xfrm rot="577867">
            <a:off x="10070365" y="3956510"/>
            <a:ext cx="610011" cy="483760"/>
          </a:xfrm>
          <a:prstGeom prst="cloudCallout">
            <a:avLst>
              <a:gd name="adj1" fmla="val -97268"/>
              <a:gd name="adj2" fmla="val 45328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39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608F5AC4-3FB9-0770-257D-5559D804F58F}"/>
              </a:ext>
            </a:extLst>
          </p:cNvPr>
          <p:cNvGrpSpPr/>
          <p:nvPr/>
        </p:nvGrpSpPr>
        <p:grpSpPr>
          <a:xfrm>
            <a:off x="2792251" y="2348929"/>
            <a:ext cx="7052220" cy="6626905"/>
            <a:chOff x="3175386" y="212142"/>
            <a:chExt cx="2880295" cy="2810312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EE061A45-B725-BC23-5B01-FA31510B5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175386" y="256265"/>
              <a:ext cx="2880295" cy="2766189"/>
            </a:xfrm>
            <a:prstGeom prst="rect">
              <a:avLst/>
            </a:prstGeom>
          </p:spPr>
        </p:pic>
        <p:sp>
          <p:nvSpPr>
            <p:cNvPr id="5" name="Řečová bublina: oválný bublinový popisek 4">
              <a:extLst>
                <a:ext uri="{FF2B5EF4-FFF2-40B4-BE49-F238E27FC236}">
                  <a16:creationId xmlns:a16="http://schemas.microsoft.com/office/drawing/2014/main" id="{25029174-C5C7-1270-6EDE-81F8F24F8406}"/>
                </a:ext>
              </a:extLst>
            </p:cNvPr>
            <p:cNvSpPr/>
            <p:nvPr/>
          </p:nvSpPr>
          <p:spPr>
            <a:xfrm>
              <a:off x="4520122" y="835264"/>
              <a:ext cx="565716" cy="406462"/>
            </a:xfrm>
            <a:prstGeom prst="wedgeEllipseCallout">
              <a:avLst>
                <a:gd name="adj1" fmla="val 55276"/>
                <a:gd name="adj2" fmla="val -43372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Myšlenková bublina: obláček 5">
              <a:extLst>
                <a:ext uri="{FF2B5EF4-FFF2-40B4-BE49-F238E27FC236}">
                  <a16:creationId xmlns:a16="http://schemas.microsoft.com/office/drawing/2014/main" id="{358F8DEA-7131-E0E1-4CA7-5632FD235A11}"/>
                </a:ext>
              </a:extLst>
            </p:cNvPr>
            <p:cNvSpPr/>
            <p:nvPr/>
          </p:nvSpPr>
          <p:spPr>
            <a:xfrm rot="577867">
              <a:off x="4156800" y="212142"/>
              <a:ext cx="610011" cy="483760"/>
            </a:xfrm>
            <a:prstGeom prst="cloudCallout">
              <a:avLst>
                <a:gd name="adj1" fmla="val -97268"/>
                <a:gd name="adj2" fmla="val 45328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id="{915BCC6A-40ED-4775-9F3D-EA361998A185}"/>
              </a:ext>
            </a:extLst>
          </p:cNvPr>
          <p:cNvSpPr/>
          <p:nvPr/>
        </p:nvSpPr>
        <p:spPr>
          <a:xfrm>
            <a:off x="3517582" y="170075"/>
            <a:ext cx="549278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SHRNUTÍ PRAVIDEL:</a:t>
            </a:r>
            <a:endParaRPr lang="cs-CZ" sz="45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8529103-0A00-8085-2F5A-4606CF4819FC}"/>
              </a:ext>
            </a:extLst>
          </p:cNvPr>
          <p:cNvSpPr txBox="1"/>
          <p:nvPr/>
        </p:nvSpPr>
        <p:spPr>
          <a:xfrm>
            <a:off x="254017" y="103137"/>
            <a:ext cx="6096508" cy="794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TEN, KDO MALUJE:</a:t>
            </a:r>
            <a:br>
              <a:rPr lang="cs-CZ" sz="1800" dirty="0"/>
            </a:br>
            <a:r>
              <a:rPr lang="cs-CZ" sz="1800" dirty="0"/>
              <a:t>       mám papír a tužku</a:t>
            </a:r>
          </a:p>
          <a:p>
            <a:pPr>
              <a:lnSpc>
                <a:spcPct val="150000"/>
              </a:lnSpc>
            </a:pPr>
            <a:r>
              <a:rPr lang="cs-CZ" dirty="0"/>
              <a:t>       poslouchám popis</a:t>
            </a:r>
            <a:br>
              <a:rPr lang="cs-CZ" dirty="0"/>
            </a:br>
            <a:r>
              <a:rPr lang="cs-CZ" dirty="0"/>
              <a:t>       podle popisu co</a:t>
            </a:r>
            <a:br>
              <a:rPr lang="cs-CZ" dirty="0"/>
            </a:br>
            <a:r>
              <a:rPr lang="cs-CZ" dirty="0"/>
              <a:t>       nejpřesněji kreslím</a:t>
            </a:r>
            <a:br>
              <a:rPr lang="cs-CZ" dirty="0"/>
            </a:br>
            <a:r>
              <a:rPr lang="cs-CZ" dirty="0"/>
              <a:t>       popisovanou věc</a:t>
            </a:r>
            <a:endParaRPr lang="cs-CZ" sz="1800" dirty="0"/>
          </a:p>
          <a:p>
            <a:pPr>
              <a:lnSpc>
                <a:spcPct val="150000"/>
              </a:lnSpc>
            </a:pPr>
            <a:r>
              <a:rPr lang="cs-CZ" dirty="0"/>
              <a:t>       zakresluji pouze to,</a:t>
            </a:r>
            <a:br>
              <a:rPr lang="cs-CZ" dirty="0"/>
            </a:br>
            <a:r>
              <a:rPr lang="cs-CZ" dirty="0"/>
              <a:t>       co mi bylo řečeno, nic</a:t>
            </a:r>
            <a:br>
              <a:rPr lang="cs-CZ" dirty="0"/>
            </a:br>
            <a:r>
              <a:rPr lang="cs-CZ" dirty="0"/>
              <a:t>       navíc (= své domněnky)</a:t>
            </a:r>
            <a:endParaRPr lang="cs-CZ" sz="1800" dirty="0"/>
          </a:p>
          <a:p>
            <a:pPr>
              <a:lnSpc>
                <a:spcPct val="150000"/>
              </a:lnSpc>
            </a:pPr>
            <a:endParaRPr lang="cs-CZ" sz="1800" dirty="0"/>
          </a:p>
          <a:p>
            <a:pPr>
              <a:lnSpc>
                <a:spcPct val="150000"/>
              </a:lnSpc>
            </a:pPr>
            <a:r>
              <a:rPr lang="cs-CZ" sz="1800" dirty="0"/>
              <a:t>       nevidím na tabuli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sz="1800" dirty="0"/>
              <a:t>       nemluvím, nic</a:t>
            </a:r>
            <a:br>
              <a:rPr lang="cs-CZ" sz="1800" dirty="0"/>
            </a:br>
            <a:r>
              <a:rPr lang="cs-CZ" sz="1800" dirty="0"/>
              <a:t>       nenaznačuji, </a:t>
            </a:r>
            <a:br>
              <a:rPr lang="cs-CZ" sz="1800" dirty="0"/>
            </a:br>
            <a:r>
              <a:rPr lang="cs-CZ" sz="1800" dirty="0"/>
              <a:t>       nedoptávám se</a:t>
            </a:r>
            <a:br>
              <a:rPr lang="cs-CZ" sz="1800" dirty="0"/>
            </a:br>
            <a:r>
              <a:rPr lang="cs-CZ" sz="1800" dirty="0"/>
              <a:t>       dokud kreslím, svůj</a:t>
            </a:r>
            <a:br>
              <a:rPr lang="cs-CZ" sz="1800" dirty="0"/>
            </a:br>
            <a:r>
              <a:rPr lang="cs-CZ" sz="1800" dirty="0"/>
              <a:t>       obrázek neukazuji</a:t>
            </a:r>
            <a:br>
              <a:rPr lang="cs-CZ" sz="1800" dirty="0"/>
            </a:br>
            <a:br>
              <a:rPr lang="cs-CZ" sz="1800" dirty="0"/>
            </a:br>
            <a:br>
              <a:rPr lang="cs-CZ" sz="1800" dirty="0"/>
            </a:br>
            <a:endParaRPr lang="cs-CZ" dirty="0"/>
          </a:p>
        </p:txBody>
      </p:sp>
      <p:pic>
        <p:nvPicPr>
          <p:cNvPr id="1026" name="Picture 2" descr="Přejít, Vymazat, Odstranit, Zrušení">
            <a:extLst>
              <a:ext uri="{FF2B5EF4-FFF2-40B4-BE49-F238E27FC236}">
                <a16:creationId xmlns:a16="http://schemas.microsoft.com/office/drawing/2014/main" id="{978FBCCB-FACC-696B-8D7E-31E10F0F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7" y="4779435"/>
            <a:ext cx="350679" cy="3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řejít, Vymazat, Odstranit, Zrušení">
            <a:extLst>
              <a:ext uri="{FF2B5EF4-FFF2-40B4-BE49-F238E27FC236}">
                <a16:creationId xmlns:a16="http://schemas.microsoft.com/office/drawing/2014/main" id="{CE040466-6229-81A9-8911-F547ECAC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0" y="4361512"/>
            <a:ext cx="350679" cy="3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řejít, Vymazat, Odstranit, Zrušení">
            <a:extLst>
              <a:ext uri="{FF2B5EF4-FFF2-40B4-BE49-F238E27FC236}">
                <a16:creationId xmlns:a16="http://schemas.microsoft.com/office/drawing/2014/main" id="{F218937F-E574-9FC1-12EC-5679A32CA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0" y="5975931"/>
            <a:ext cx="350679" cy="3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atržítko, Šek, Opravit, Ok, Ano, Zelená">
            <a:extLst>
              <a:ext uri="{FF2B5EF4-FFF2-40B4-BE49-F238E27FC236}">
                <a16:creationId xmlns:a16="http://schemas.microsoft.com/office/drawing/2014/main" id="{B3DF9945-A730-7026-AA68-4408957E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1" y="562490"/>
            <a:ext cx="381827" cy="3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Zatržítko, Šek, Opravit, Ok, Ano, Zelená">
            <a:extLst>
              <a:ext uri="{FF2B5EF4-FFF2-40B4-BE49-F238E27FC236}">
                <a16:creationId xmlns:a16="http://schemas.microsoft.com/office/drawing/2014/main" id="{1EC01266-F37B-AE09-5767-A9FC58DD4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1" y="1013559"/>
            <a:ext cx="381827" cy="3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Zatržítko, Šek, Opravit, Ok, Ano, Zelená">
            <a:extLst>
              <a:ext uri="{FF2B5EF4-FFF2-40B4-BE49-F238E27FC236}">
                <a16:creationId xmlns:a16="http://schemas.microsoft.com/office/drawing/2014/main" id="{E5B6622D-42EE-4BFC-5702-6EB6D0E1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0" y="1403957"/>
            <a:ext cx="381827" cy="3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Zatržítko, Šek, Opravit, Ok, Ano, Zelená">
            <a:extLst>
              <a:ext uri="{FF2B5EF4-FFF2-40B4-BE49-F238E27FC236}">
                <a16:creationId xmlns:a16="http://schemas.microsoft.com/office/drawing/2014/main" id="{BF629074-CF2B-5267-4396-D2858862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9" y="2671696"/>
            <a:ext cx="381827" cy="3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7B73BC1-7AE2-D345-5B06-1B44078C09D3}"/>
              </a:ext>
            </a:extLst>
          </p:cNvPr>
          <p:cNvSpPr txBox="1"/>
          <p:nvPr/>
        </p:nvSpPr>
        <p:spPr>
          <a:xfrm>
            <a:off x="9493792" y="132077"/>
            <a:ext cx="6096508" cy="8523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TEN, KDO POPISUJE:</a:t>
            </a:r>
            <a:br>
              <a:rPr lang="cs-CZ" sz="1800" dirty="0"/>
            </a:br>
            <a:r>
              <a:rPr lang="cs-CZ" sz="1800" dirty="0"/>
              <a:t>       vidím na tabuli</a:t>
            </a:r>
            <a:br>
              <a:rPr lang="cs-CZ" sz="1800" dirty="0"/>
            </a:br>
            <a:r>
              <a:rPr lang="cs-CZ" sz="1800" dirty="0"/>
              <a:t>       co nejlépe popisuji</a:t>
            </a:r>
            <a:br>
              <a:rPr lang="cs-CZ" sz="1800" dirty="0"/>
            </a:br>
            <a:r>
              <a:rPr lang="cs-CZ" sz="1800" dirty="0"/>
              <a:t>       obrázek na tabuli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sz="1800" dirty="0"/>
              <a:t>       nepoužívám gesta</a:t>
            </a:r>
            <a:br>
              <a:rPr lang="cs-CZ" sz="1800" dirty="0"/>
            </a:br>
            <a:r>
              <a:rPr lang="cs-CZ" sz="1800" dirty="0"/>
              <a:t>       nevidím na obrázek,</a:t>
            </a:r>
            <a:br>
              <a:rPr lang="cs-CZ" sz="1800" dirty="0"/>
            </a:br>
            <a:r>
              <a:rPr lang="cs-CZ" sz="1800" dirty="0"/>
              <a:t>       který kreslí spolužák</a:t>
            </a:r>
            <a:br>
              <a:rPr lang="cs-CZ" sz="1800" dirty="0"/>
            </a:br>
            <a:r>
              <a:rPr lang="cs-CZ" sz="1800" dirty="0"/>
              <a:t>       ve dvojici</a:t>
            </a:r>
            <a:br>
              <a:rPr lang="cs-CZ" sz="1800" dirty="0"/>
            </a:br>
            <a:endParaRPr lang="cs-CZ" dirty="0"/>
          </a:p>
          <a:p>
            <a:pPr>
              <a:lnSpc>
                <a:spcPct val="150000"/>
              </a:lnSpc>
            </a:pPr>
            <a:endParaRPr lang="cs-CZ" sz="1800" dirty="0"/>
          </a:p>
          <a:p>
            <a:pPr>
              <a:lnSpc>
                <a:spcPct val="150000"/>
              </a:lnSpc>
            </a:pPr>
            <a:r>
              <a:rPr lang="cs-CZ" dirty="0"/>
              <a:t>      </a:t>
            </a:r>
            <a:r>
              <a:rPr lang="cs-CZ" b="1" dirty="0"/>
              <a:t>AŽ PO DOKONČENÍ</a:t>
            </a:r>
            <a:br>
              <a:rPr lang="cs-CZ" b="1" dirty="0"/>
            </a:br>
            <a:r>
              <a:rPr lang="cs-CZ" b="1" dirty="0"/>
              <a:t>      POPISU I KRESBY</a:t>
            </a:r>
            <a:br>
              <a:rPr lang="cs-CZ" b="1" dirty="0"/>
            </a:br>
            <a:r>
              <a:rPr lang="cs-CZ" b="1" dirty="0"/>
              <a:t>      OBRÁZKU SE MŮŽE</a:t>
            </a:r>
            <a:br>
              <a:rPr lang="cs-CZ" b="1" dirty="0"/>
            </a:br>
            <a:r>
              <a:rPr lang="cs-CZ" b="1" dirty="0"/>
              <a:t>      DVOJICE PODÍVAT.</a:t>
            </a:r>
            <a:br>
              <a:rPr lang="cs-CZ" b="1" dirty="0"/>
            </a:br>
            <a:r>
              <a:rPr lang="cs-CZ" b="1" dirty="0"/>
              <a:t>      </a:t>
            </a:r>
            <a:r>
              <a:rPr lang="cs-CZ" b="1" dirty="0">
                <a:sym typeface="Wingdings" panose="05000000000000000000" pitchFamily="2" charset="2"/>
              </a:rPr>
              <a:t> </a:t>
            </a:r>
            <a:r>
              <a:rPr lang="cs-CZ" sz="2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sym typeface="Wingdings" panose="05000000000000000000" pitchFamily="2" charset="2"/>
              </a:rPr>
              <a:t>VYHODNOCENÍ</a:t>
            </a:r>
            <a:endParaRPr lang="cs-CZ" sz="20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800" dirty="0"/>
              <a:t> </a:t>
            </a:r>
            <a:br>
              <a:rPr lang="cs-CZ" dirty="0"/>
            </a:br>
            <a:br>
              <a:rPr lang="cs-CZ" sz="1800" dirty="0"/>
            </a:br>
            <a:br>
              <a:rPr lang="cs-CZ" sz="1800" dirty="0"/>
            </a:br>
            <a:endParaRPr lang="cs-CZ" dirty="0"/>
          </a:p>
        </p:txBody>
      </p:sp>
      <p:pic>
        <p:nvPicPr>
          <p:cNvPr id="17" name="Picture 4" descr="Zatržítko, Šek, Opravit, Ok, Ano, Zelená">
            <a:extLst>
              <a:ext uri="{FF2B5EF4-FFF2-40B4-BE49-F238E27FC236}">
                <a16:creationId xmlns:a16="http://schemas.microsoft.com/office/drawing/2014/main" id="{8D97C41E-648B-39B0-11B7-A5422B85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72" y="633674"/>
            <a:ext cx="381827" cy="3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atržítko, Šek, Opravit, Ok, Ano, Zelená">
            <a:extLst>
              <a:ext uri="{FF2B5EF4-FFF2-40B4-BE49-F238E27FC236}">
                <a16:creationId xmlns:a16="http://schemas.microsoft.com/office/drawing/2014/main" id="{A0EE91C9-BA26-F9B5-A086-BC4A13CC8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72" y="1084743"/>
            <a:ext cx="381827" cy="3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řejít, Vymazat, Odstranit, Zrušení">
            <a:extLst>
              <a:ext uri="{FF2B5EF4-FFF2-40B4-BE49-F238E27FC236}">
                <a16:creationId xmlns:a16="http://schemas.microsoft.com/office/drawing/2014/main" id="{CAF14982-09AF-64EA-3AD9-FAC2049D0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659" y="2326472"/>
            <a:ext cx="350679" cy="3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řejít, Vymazat, Odstranit, Zrušení">
            <a:extLst>
              <a:ext uri="{FF2B5EF4-FFF2-40B4-BE49-F238E27FC236}">
                <a16:creationId xmlns:a16="http://schemas.microsoft.com/office/drawing/2014/main" id="{8C51CD75-BA34-35BF-0F83-72417F8BC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792" y="2739383"/>
            <a:ext cx="350679" cy="3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9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188D634-6FC8-F99B-F557-055F44DF0838}"/>
              </a:ext>
            </a:extLst>
          </p:cNvPr>
          <p:cNvSpPr/>
          <p:nvPr/>
        </p:nvSpPr>
        <p:spPr>
          <a:xfrm>
            <a:off x="2045665" y="848338"/>
            <a:ext cx="817538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PŘIPRAVTE SE NA 1. OBRÁZEK.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65E5AA7-56A0-D273-1012-776F46007B03}"/>
              </a:ext>
            </a:extLst>
          </p:cNvPr>
          <p:cNvGrpSpPr/>
          <p:nvPr/>
        </p:nvGrpSpPr>
        <p:grpSpPr>
          <a:xfrm>
            <a:off x="4972744" y="2454438"/>
            <a:ext cx="7052220" cy="6626905"/>
            <a:chOff x="3175386" y="212142"/>
            <a:chExt cx="2880295" cy="2810312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425E296B-B73D-8387-58FE-61EF5C78D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175386" y="256265"/>
              <a:ext cx="2880295" cy="2766189"/>
            </a:xfrm>
            <a:prstGeom prst="rect">
              <a:avLst/>
            </a:prstGeom>
          </p:spPr>
        </p:pic>
        <p:sp>
          <p:nvSpPr>
            <p:cNvPr id="5" name="Řečová bublina: oválný bublinový popisek 4">
              <a:extLst>
                <a:ext uri="{FF2B5EF4-FFF2-40B4-BE49-F238E27FC236}">
                  <a16:creationId xmlns:a16="http://schemas.microsoft.com/office/drawing/2014/main" id="{76779106-3573-511A-482A-A3A059BE3499}"/>
                </a:ext>
              </a:extLst>
            </p:cNvPr>
            <p:cNvSpPr/>
            <p:nvPr/>
          </p:nvSpPr>
          <p:spPr>
            <a:xfrm>
              <a:off x="4520122" y="835264"/>
              <a:ext cx="565716" cy="406462"/>
            </a:xfrm>
            <a:prstGeom prst="wedgeEllipseCallout">
              <a:avLst>
                <a:gd name="adj1" fmla="val 55276"/>
                <a:gd name="adj2" fmla="val -43372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Myšlenková bublina: obláček 5">
              <a:extLst>
                <a:ext uri="{FF2B5EF4-FFF2-40B4-BE49-F238E27FC236}">
                  <a16:creationId xmlns:a16="http://schemas.microsoft.com/office/drawing/2014/main" id="{F2B3563C-6ACB-2DC9-4166-5D62E13795E5}"/>
                </a:ext>
              </a:extLst>
            </p:cNvPr>
            <p:cNvSpPr/>
            <p:nvPr/>
          </p:nvSpPr>
          <p:spPr>
            <a:xfrm rot="577867">
              <a:off x="4156800" y="212142"/>
              <a:ext cx="610011" cy="483760"/>
            </a:xfrm>
            <a:prstGeom prst="cloudCallout">
              <a:avLst>
                <a:gd name="adj1" fmla="val -97268"/>
                <a:gd name="adj2" fmla="val 45328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DC001870-8FA6-E2E1-3FDD-1DADDA3E8870}"/>
              </a:ext>
            </a:extLst>
          </p:cNvPr>
          <p:cNvGrpSpPr/>
          <p:nvPr/>
        </p:nvGrpSpPr>
        <p:grpSpPr>
          <a:xfrm>
            <a:off x="509172" y="2392895"/>
            <a:ext cx="4319061" cy="4113411"/>
            <a:chOff x="795550" y="2458211"/>
            <a:chExt cx="2741687" cy="271950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F8FF5F79-9972-9130-DE2D-7412DD168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5550" y="2458211"/>
              <a:ext cx="2741687" cy="271950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65CA6081-674B-953C-0CAC-BB32B0F46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5387" y="2742109"/>
              <a:ext cx="1626425" cy="1542875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28546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méra, Stvoření, Řecko, Řecký, Netvor">
            <a:extLst>
              <a:ext uri="{FF2B5EF4-FFF2-40B4-BE49-F238E27FC236}">
                <a16:creationId xmlns:a16="http://schemas.microsoft.com/office/drawing/2014/main" id="{BAE54E17-B741-4FB9-AAFC-61F1D34A8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6" y="396910"/>
            <a:ext cx="5742723" cy="606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188D634-6FC8-F99B-F557-055F44DF0838}"/>
              </a:ext>
            </a:extLst>
          </p:cNvPr>
          <p:cNvSpPr/>
          <p:nvPr/>
        </p:nvSpPr>
        <p:spPr>
          <a:xfrm>
            <a:off x="2116004" y="257760"/>
            <a:ext cx="817538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5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PŘIPRAVTE SE NA 2. OBRÁZEK.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65E5AA7-56A0-D273-1012-776F46007B03}"/>
              </a:ext>
            </a:extLst>
          </p:cNvPr>
          <p:cNvGrpSpPr/>
          <p:nvPr/>
        </p:nvGrpSpPr>
        <p:grpSpPr>
          <a:xfrm>
            <a:off x="4972744" y="2454438"/>
            <a:ext cx="7052220" cy="6626905"/>
            <a:chOff x="3175386" y="212142"/>
            <a:chExt cx="2880295" cy="2810312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425E296B-B73D-8387-58FE-61EF5C78D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175386" y="256265"/>
              <a:ext cx="2880295" cy="2766189"/>
            </a:xfrm>
            <a:prstGeom prst="rect">
              <a:avLst/>
            </a:prstGeom>
          </p:spPr>
        </p:pic>
        <p:sp>
          <p:nvSpPr>
            <p:cNvPr id="5" name="Řečová bublina: oválný bublinový popisek 4">
              <a:extLst>
                <a:ext uri="{FF2B5EF4-FFF2-40B4-BE49-F238E27FC236}">
                  <a16:creationId xmlns:a16="http://schemas.microsoft.com/office/drawing/2014/main" id="{76779106-3573-511A-482A-A3A059BE3499}"/>
                </a:ext>
              </a:extLst>
            </p:cNvPr>
            <p:cNvSpPr/>
            <p:nvPr/>
          </p:nvSpPr>
          <p:spPr>
            <a:xfrm>
              <a:off x="4520122" y="835264"/>
              <a:ext cx="565716" cy="406462"/>
            </a:xfrm>
            <a:prstGeom prst="wedgeEllipseCallout">
              <a:avLst>
                <a:gd name="adj1" fmla="val 55276"/>
                <a:gd name="adj2" fmla="val -43372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Myšlenková bublina: obláček 5">
              <a:extLst>
                <a:ext uri="{FF2B5EF4-FFF2-40B4-BE49-F238E27FC236}">
                  <a16:creationId xmlns:a16="http://schemas.microsoft.com/office/drawing/2014/main" id="{F2B3563C-6ACB-2DC9-4166-5D62E13795E5}"/>
                </a:ext>
              </a:extLst>
            </p:cNvPr>
            <p:cNvSpPr/>
            <p:nvPr/>
          </p:nvSpPr>
          <p:spPr>
            <a:xfrm rot="577867">
              <a:off x="4156800" y="212142"/>
              <a:ext cx="610011" cy="483760"/>
            </a:xfrm>
            <a:prstGeom prst="cloudCallout">
              <a:avLst>
                <a:gd name="adj1" fmla="val -97268"/>
                <a:gd name="adj2" fmla="val 45328"/>
              </a:avLst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DC001870-8FA6-E2E1-3FDD-1DADDA3E8870}"/>
              </a:ext>
            </a:extLst>
          </p:cNvPr>
          <p:cNvGrpSpPr/>
          <p:nvPr/>
        </p:nvGrpSpPr>
        <p:grpSpPr>
          <a:xfrm>
            <a:off x="509172" y="2392895"/>
            <a:ext cx="4319061" cy="4113411"/>
            <a:chOff x="795550" y="2458211"/>
            <a:chExt cx="2741687" cy="271950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F8FF5F79-9972-9130-DE2D-7412DD168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5550" y="2458211"/>
              <a:ext cx="2741687" cy="271950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65CA6081-674B-953C-0CAC-BB32B0F46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5387" y="2742109"/>
              <a:ext cx="1626425" cy="1542875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</p:grpSp>
      <p:sp>
        <p:nvSpPr>
          <p:cNvPr id="10" name="Obdélník 9">
            <a:extLst>
              <a:ext uri="{FF2B5EF4-FFF2-40B4-BE49-F238E27FC236}">
                <a16:creationId xmlns:a16="http://schemas.microsoft.com/office/drawing/2014/main" id="{8B988FC0-A31A-F8EB-8A4E-315649BB539B}"/>
              </a:ext>
            </a:extLst>
          </p:cNvPr>
          <p:cNvSpPr/>
          <p:nvPr/>
        </p:nvSpPr>
        <p:spPr>
          <a:xfrm>
            <a:off x="3855652" y="969539"/>
            <a:ext cx="432765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(můžete si vyměnit role)</a:t>
            </a:r>
          </a:p>
        </p:txBody>
      </p:sp>
    </p:spTree>
    <p:extLst>
      <p:ext uri="{BB962C8B-B14F-4D97-AF65-F5344CB8AC3E}">
        <p14:creationId xmlns:p14="http://schemas.microsoft.com/office/powerpoint/2010/main" val="151933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3BA9EE3-0417-AD83-7F4A-8E97596D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300" y="135652"/>
            <a:ext cx="6901697" cy="64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713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575</Words>
  <Application>Microsoft Office PowerPoint</Application>
  <PresentationFormat>Širokoúhlá obrazovka</PresentationFormat>
  <Paragraphs>36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Krystof Matej</dc:creator>
  <cp:lastModifiedBy>Krystof Matej</cp:lastModifiedBy>
  <cp:revision>9</cp:revision>
  <dcterms:created xsi:type="dcterms:W3CDTF">2024-04-23T18:33:33Z</dcterms:created>
  <dcterms:modified xsi:type="dcterms:W3CDTF">2024-04-29T09:24:23Z</dcterms:modified>
</cp:coreProperties>
</file>