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1D008D65-3496-414E-A2D7-D31A55B5A745}" type="datetimeFigureOut">
              <a:rPr lang="cs-CZ" smtClean="0"/>
              <a:pPr/>
              <a:t>11.2.2023</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94D9B415-4A0E-4CCF-974F-92865A6975A3}"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D008D65-3496-414E-A2D7-D31A55B5A745}" type="datetimeFigureOut">
              <a:rPr lang="cs-CZ" smtClean="0"/>
              <a:pPr/>
              <a:t>11.2.2023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4D9B415-4A0E-4CCF-974F-92865A6975A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D008D65-3496-414E-A2D7-D31A55B5A745}" type="datetimeFigureOut">
              <a:rPr lang="cs-CZ" smtClean="0"/>
              <a:pPr/>
              <a:t>11.2.2023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4D9B415-4A0E-4CCF-974F-92865A6975A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1D008D65-3496-414E-A2D7-D31A55B5A745}" type="datetimeFigureOut">
              <a:rPr lang="cs-CZ" smtClean="0"/>
              <a:pPr/>
              <a:t>11.2.2023</a:t>
            </a:fld>
            <a:endParaRPr lang="cs-CZ"/>
          </a:p>
        </p:txBody>
      </p:sp>
      <p:sp>
        <p:nvSpPr>
          <p:cNvPr id="9" name="Zástupný symbol pro číslo snímku 8"/>
          <p:cNvSpPr>
            <a:spLocks noGrp="1"/>
          </p:cNvSpPr>
          <p:nvPr>
            <p:ph type="sldNum" sz="quarter" idx="15"/>
          </p:nvPr>
        </p:nvSpPr>
        <p:spPr/>
        <p:txBody>
          <a:bodyPr rtlCol="0"/>
          <a:lstStyle/>
          <a:p>
            <a:fld id="{94D9B415-4A0E-4CCF-974F-92865A6975A3}"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1D008D65-3496-414E-A2D7-D31A55B5A745}" type="datetimeFigureOut">
              <a:rPr lang="cs-CZ" smtClean="0"/>
              <a:pPr/>
              <a:t>11.2.2023</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94D9B415-4A0E-4CCF-974F-92865A6975A3}"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1D008D65-3496-414E-A2D7-D31A55B5A745}" type="datetimeFigureOut">
              <a:rPr lang="cs-CZ" smtClean="0"/>
              <a:pPr/>
              <a:t>11.2.2023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4D9B415-4A0E-4CCF-974F-92865A6975A3}"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1D008D65-3496-414E-A2D7-D31A55B5A745}" type="datetimeFigureOut">
              <a:rPr lang="cs-CZ" smtClean="0"/>
              <a:pPr/>
              <a:t>11.2.2023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4D9B415-4A0E-4CCF-974F-92865A6975A3}"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1D008D65-3496-414E-A2D7-D31A55B5A745}" type="datetimeFigureOut">
              <a:rPr lang="cs-CZ" smtClean="0"/>
              <a:pPr/>
              <a:t>11.2.2023</a:t>
            </a:fld>
            <a:endParaRPr lang="cs-CZ"/>
          </a:p>
        </p:txBody>
      </p:sp>
      <p:sp>
        <p:nvSpPr>
          <p:cNvPr id="7" name="Zástupný symbol pro číslo snímku 6"/>
          <p:cNvSpPr>
            <a:spLocks noGrp="1"/>
          </p:cNvSpPr>
          <p:nvPr>
            <p:ph type="sldNum" sz="quarter" idx="11"/>
          </p:nvPr>
        </p:nvSpPr>
        <p:spPr/>
        <p:txBody>
          <a:bodyPr rtlCol="0"/>
          <a:lstStyle/>
          <a:p>
            <a:fld id="{94D9B415-4A0E-4CCF-974F-92865A6975A3}"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D008D65-3496-414E-A2D7-D31A55B5A745}" type="datetimeFigureOut">
              <a:rPr lang="cs-CZ" smtClean="0"/>
              <a:pPr/>
              <a:t>11.2.2023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4D9B415-4A0E-4CCF-974F-92865A6975A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1D008D65-3496-414E-A2D7-D31A55B5A745}" type="datetimeFigureOut">
              <a:rPr lang="cs-CZ" smtClean="0"/>
              <a:pPr/>
              <a:t>11.2.2023</a:t>
            </a:fld>
            <a:endParaRPr lang="cs-CZ"/>
          </a:p>
        </p:txBody>
      </p:sp>
      <p:sp>
        <p:nvSpPr>
          <p:cNvPr id="22" name="Zástupný symbol pro číslo snímku 21"/>
          <p:cNvSpPr>
            <a:spLocks noGrp="1"/>
          </p:cNvSpPr>
          <p:nvPr>
            <p:ph type="sldNum" sz="quarter" idx="15"/>
          </p:nvPr>
        </p:nvSpPr>
        <p:spPr/>
        <p:txBody>
          <a:bodyPr rtlCol="0"/>
          <a:lstStyle/>
          <a:p>
            <a:fld id="{94D9B415-4A0E-4CCF-974F-92865A6975A3}"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1D008D65-3496-414E-A2D7-D31A55B5A745}" type="datetimeFigureOut">
              <a:rPr lang="cs-CZ" smtClean="0"/>
              <a:pPr/>
              <a:t>11.2.2023</a:t>
            </a:fld>
            <a:endParaRPr lang="cs-CZ"/>
          </a:p>
        </p:txBody>
      </p:sp>
      <p:sp>
        <p:nvSpPr>
          <p:cNvPr id="18" name="Zástupný symbol pro číslo snímku 17"/>
          <p:cNvSpPr>
            <a:spLocks noGrp="1"/>
          </p:cNvSpPr>
          <p:nvPr>
            <p:ph type="sldNum" sz="quarter" idx="11"/>
          </p:nvPr>
        </p:nvSpPr>
        <p:spPr/>
        <p:txBody>
          <a:bodyPr rtlCol="0"/>
          <a:lstStyle/>
          <a:p>
            <a:fld id="{94D9B415-4A0E-4CCF-974F-92865A6975A3}"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008D65-3496-414E-A2D7-D31A55B5A745}" type="datetimeFigureOut">
              <a:rPr lang="cs-CZ" smtClean="0"/>
              <a:pPr/>
              <a:t>11.2.2023</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4D9B415-4A0E-4CCF-974F-92865A6975A3}"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286000" y="785794"/>
            <a:ext cx="6172200" cy="3000396"/>
          </a:xfrm>
        </p:spPr>
        <p:txBody>
          <a:bodyPr>
            <a:normAutofit/>
          </a:bodyPr>
          <a:lstStyle/>
          <a:p>
            <a:pPr algn="ctr"/>
            <a:r>
              <a:rPr lang="cs-CZ" sz="2400" dirty="0" smtClean="0">
                <a:solidFill>
                  <a:schemeClr val="accent1">
                    <a:lumMod val="75000"/>
                  </a:schemeClr>
                </a:solidFill>
              </a:rPr>
              <a:t>Z pohádky do pohádky</a:t>
            </a:r>
            <a:br>
              <a:rPr lang="cs-CZ" sz="2400" dirty="0" smtClean="0">
                <a:solidFill>
                  <a:schemeClr val="accent1">
                    <a:lumMod val="75000"/>
                  </a:schemeClr>
                </a:solidFill>
              </a:rPr>
            </a:br>
            <a:r>
              <a:rPr lang="cs-CZ" sz="2400" dirty="0" smtClean="0">
                <a:solidFill>
                  <a:schemeClr val="accent1">
                    <a:lumMod val="75000"/>
                  </a:schemeClr>
                </a:solidFill>
              </a:rPr>
              <a:t/>
            </a:r>
            <a:br>
              <a:rPr lang="cs-CZ" sz="2400" dirty="0" smtClean="0">
                <a:solidFill>
                  <a:schemeClr val="accent1">
                    <a:lumMod val="75000"/>
                  </a:schemeClr>
                </a:solidFill>
              </a:rPr>
            </a:br>
            <a:r>
              <a:rPr lang="cs-CZ" sz="2400" dirty="0" smtClean="0">
                <a:solidFill>
                  <a:schemeClr val="accent1">
                    <a:lumMod val="75000"/>
                  </a:schemeClr>
                </a:solidFill>
              </a:rPr>
              <a:t/>
            </a:r>
            <a:br>
              <a:rPr lang="cs-CZ" sz="2400" dirty="0" smtClean="0">
                <a:solidFill>
                  <a:schemeClr val="accent1">
                    <a:lumMod val="75000"/>
                  </a:schemeClr>
                </a:solidFill>
              </a:rPr>
            </a:br>
            <a:r>
              <a:rPr lang="cs-CZ" sz="2200" dirty="0" smtClean="0">
                <a:solidFill>
                  <a:schemeClr val="accent1">
                    <a:lumMod val="75000"/>
                  </a:schemeClr>
                </a:solidFill>
              </a:rPr>
              <a:t>Lucie </a:t>
            </a:r>
            <a:r>
              <a:rPr lang="cs-CZ" sz="2200" dirty="0" err="1" smtClean="0">
                <a:solidFill>
                  <a:schemeClr val="accent1">
                    <a:lumMod val="75000"/>
                  </a:schemeClr>
                </a:solidFill>
              </a:rPr>
              <a:t>Maléřová</a:t>
            </a:r>
            <a:r>
              <a:rPr lang="cs-CZ" sz="2200" dirty="0" smtClean="0">
                <a:solidFill>
                  <a:schemeClr val="accent1">
                    <a:lumMod val="75000"/>
                  </a:schemeClr>
                </a:solidFill>
              </a:rPr>
              <a:t/>
            </a:r>
            <a:br>
              <a:rPr lang="cs-CZ" sz="2200" dirty="0" smtClean="0">
                <a:solidFill>
                  <a:schemeClr val="accent1">
                    <a:lumMod val="75000"/>
                  </a:schemeClr>
                </a:solidFill>
              </a:rPr>
            </a:br>
            <a:endParaRPr lang="cs-CZ" sz="2200" dirty="0">
              <a:solidFill>
                <a:schemeClr val="accent1">
                  <a:lumMod val="75000"/>
                </a:schemeClr>
              </a:solidFill>
            </a:endParaRPr>
          </a:p>
        </p:txBody>
      </p:sp>
      <p:pic>
        <p:nvPicPr>
          <p:cNvPr id="4" name="Obrázek 3" descr="27287.jpg"/>
          <p:cNvPicPr>
            <a:picLocks noChangeAspect="1"/>
          </p:cNvPicPr>
          <p:nvPr/>
        </p:nvPicPr>
        <p:blipFill>
          <a:blip r:embed="rId2" cstate="print"/>
          <a:stretch>
            <a:fillRect/>
          </a:stretch>
        </p:blipFill>
        <p:spPr>
          <a:xfrm>
            <a:off x="3286116" y="4000504"/>
            <a:ext cx="4429123" cy="249147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186766" cy="5154626"/>
          </a:xfrm>
        </p:spPr>
        <p:txBody>
          <a:bodyPr>
            <a:normAutofit fontScale="90000"/>
          </a:bodyPr>
          <a:lstStyle/>
          <a:p>
            <a:r>
              <a:rPr lang="cs-CZ" sz="2400" b="1" i="1" dirty="0" smtClean="0">
                <a:solidFill>
                  <a:schemeClr val="accent1">
                    <a:lumMod val="75000"/>
                  </a:schemeClr>
                </a:solidFill>
              </a:rPr>
              <a:t>Téma: </a:t>
            </a:r>
            <a:r>
              <a:rPr lang="cs-CZ" sz="2400" b="1" i="1" dirty="0" smtClean="0">
                <a:solidFill>
                  <a:schemeClr val="tx1"/>
                </a:solidFill>
                <a:latin typeface="Arial" pitchFamily="34" charset="0"/>
                <a:cs typeface="Arial" pitchFamily="34" charset="0"/>
              </a:rPr>
              <a:t>Šifrování</a:t>
            </a:r>
            <a:r>
              <a:rPr lang="cs-CZ" sz="2400" b="1" i="1" dirty="0" smtClean="0">
                <a:solidFill>
                  <a:schemeClr val="accent1">
                    <a:lumMod val="75000"/>
                  </a:schemeClr>
                </a:solidFill>
              </a:rPr>
              <a:t/>
            </a:r>
            <a:br>
              <a:rPr lang="cs-CZ" sz="2400" b="1" i="1" dirty="0" smtClean="0">
                <a:solidFill>
                  <a:schemeClr val="accent1">
                    <a:lumMod val="75000"/>
                  </a:schemeClr>
                </a:solidFill>
              </a:rPr>
            </a:br>
            <a:r>
              <a:rPr lang="cs-CZ" sz="2400" b="1" i="1" dirty="0" smtClean="0">
                <a:solidFill>
                  <a:schemeClr val="accent1">
                    <a:lumMod val="75000"/>
                  </a:schemeClr>
                </a:solidFill>
              </a:rPr>
              <a:t/>
            </a:r>
            <a:br>
              <a:rPr lang="cs-CZ" sz="2400" b="1" i="1" dirty="0" smtClean="0">
                <a:solidFill>
                  <a:schemeClr val="accent1">
                    <a:lumMod val="75000"/>
                  </a:schemeClr>
                </a:solidFill>
              </a:rPr>
            </a:br>
            <a:r>
              <a:rPr lang="cs-CZ" sz="2400" b="1" i="1" dirty="0" smtClean="0">
                <a:solidFill>
                  <a:schemeClr val="accent1">
                    <a:lumMod val="75000"/>
                  </a:schemeClr>
                </a:solidFill>
              </a:rPr>
              <a:t>Ročník: </a:t>
            </a:r>
            <a:r>
              <a:rPr lang="cs-CZ" sz="2400" b="1" i="1" dirty="0" smtClean="0">
                <a:solidFill>
                  <a:schemeClr val="tx1"/>
                </a:solidFill>
              </a:rPr>
              <a:t>3.</a:t>
            </a:r>
            <a:r>
              <a:rPr lang="cs-CZ" sz="2400" b="1" i="1" dirty="0" smtClean="0">
                <a:solidFill>
                  <a:schemeClr val="accent1">
                    <a:lumMod val="75000"/>
                  </a:schemeClr>
                </a:solidFill>
              </a:rPr>
              <a:t> </a:t>
            </a:r>
            <a:br>
              <a:rPr lang="cs-CZ" sz="2400" b="1" i="1" dirty="0" smtClean="0">
                <a:solidFill>
                  <a:schemeClr val="accent1">
                    <a:lumMod val="75000"/>
                  </a:schemeClr>
                </a:solidFill>
              </a:rPr>
            </a:br>
            <a:r>
              <a:rPr lang="cs-CZ" sz="2400" b="1" i="1" dirty="0" smtClean="0">
                <a:solidFill>
                  <a:schemeClr val="accent1">
                    <a:lumMod val="75000"/>
                  </a:schemeClr>
                </a:solidFill>
              </a:rPr>
              <a:t/>
            </a:r>
            <a:br>
              <a:rPr lang="cs-CZ" sz="2400" b="1" i="1" dirty="0" smtClean="0">
                <a:solidFill>
                  <a:schemeClr val="accent1">
                    <a:lumMod val="75000"/>
                  </a:schemeClr>
                </a:solidFill>
              </a:rPr>
            </a:br>
            <a:r>
              <a:rPr lang="cs-CZ" sz="2400" b="1" i="1" dirty="0" smtClean="0">
                <a:solidFill>
                  <a:schemeClr val="accent1">
                    <a:lumMod val="75000"/>
                  </a:schemeClr>
                </a:solidFill>
              </a:rPr>
              <a:t>Časová dotace: </a:t>
            </a:r>
            <a:r>
              <a:rPr lang="cs-CZ" sz="2400" b="1" i="1" dirty="0" smtClean="0">
                <a:solidFill>
                  <a:schemeClr val="tx1"/>
                </a:solidFill>
              </a:rPr>
              <a:t>45 min</a:t>
            </a:r>
            <a:r>
              <a:rPr lang="cs-CZ" sz="2400" b="1" i="1" dirty="0" smtClean="0">
                <a:solidFill>
                  <a:schemeClr val="accent1">
                    <a:lumMod val="75000"/>
                  </a:schemeClr>
                </a:solidFill>
              </a:rPr>
              <a:t/>
            </a:r>
            <a:br>
              <a:rPr lang="cs-CZ" sz="2400" b="1" i="1" dirty="0" smtClean="0">
                <a:solidFill>
                  <a:schemeClr val="accent1">
                    <a:lumMod val="75000"/>
                  </a:schemeClr>
                </a:solidFill>
              </a:rPr>
            </a:br>
            <a:r>
              <a:rPr lang="cs-CZ" sz="2400" b="1" i="1" dirty="0" smtClean="0">
                <a:solidFill>
                  <a:schemeClr val="accent1">
                    <a:lumMod val="75000"/>
                  </a:schemeClr>
                </a:solidFill>
              </a:rPr>
              <a:t/>
            </a:r>
            <a:br>
              <a:rPr lang="cs-CZ" sz="2400" b="1" i="1" dirty="0" smtClean="0">
                <a:solidFill>
                  <a:schemeClr val="accent1">
                    <a:lumMod val="75000"/>
                  </a:schemeClr>
                </a:solidFill>
              </a:rPr>
            </a:br>
            <a:r>
              <a:rPr lang="cs-CZ" sz="2400" b="1" i="1" dirty="0" smtClean="0">
                <a:solidFill>
                  <a:schemeClr val="accent1">
                    <a:lumMod val="75000"/>
                  </a:schemeClr>
                </a:solidFill>
              </a:rPr>
              <a:t>Cíl: </a:t>
            </a:r>
            <a:r>
              <a:rPr lang="cs-CZ" sz="2400" b="1" i="1" dirty="0" smtClean="0">
                <a:solidFill>
                  <a:schemeClr val="tx1"/>
                </a:solidFill>
              </a:rPr>
              <a:t>žák vyluští hádanku</a:t>
            </a:r>
            <a:r>
              <a:rPr lang="cs-CZ" sz="2400" b="1" i="1" dirty="0" smtClean="0">
                <a:solidFill>
                  <a:schemeClr val="accent1">
                    <a:lumMod val="75000"/>
                  </a:schemeClr>
                </a:solidFill>
              </a:rPr>
              <a:t/>
            </a:r>
            <a:br>
              <a:rPr lang="cs-CZ" sz="2400" b="1" i="1" dirty="0" smtClean="0">
                <a:solidFill>
                  <a:schemeClr val="accent1">
                    <a:lumMod val="75000"/>
                  </a:schemeClr>
                </a:solidFill>
              </a:rPr>
            </a:br>
            <a:r>
              <a:rPr lang="cs-CZ" sz="2400" b="1" i="1" dirty="0" smtClean="0">
                <a:solidFill>
                  <a:schemeClr val="accent1">
                    <a:lumMod val="75000"/>
                  </a:schemeClr>
                </a:solidFill>
              </a:rPr>
              <a:t/>
            </a:r>
            <a:br>
              <a:rPr lang="cs-CZ" sz="2400" b="1" i="1" dirty="0" smtClean="0">
                <a:solidFill>
                  <a:schemeClr val="accent1">
                    <a:lumMod val="75000"/>
                  </a:schemeClr>
                </a:solidFill>
              </a:rPr>
            </a:br>
            <a:r>
              <a:rPr lang="cs-CZ" sz="2400" b="1" i="1" dirty="0" smtClean="0">
                <a:solidFill>
                  <a:schemeClr val="accent1">
                    <a:lumMod val="75000"/>
                  </a:schemeClr>
                </a:solidFill>
              </a:rPr>
              <a:t>Vzdělávací oblast: </a:t>
            </a:r>
            <a:r>
              <a:rPr lang="cs-CZ" sz="2400" b="1" i="1" dirty="0" smtClean="0">
                <a:solidFill>
                  <a:schemeClr val="tx1"/>
                </a:solidFill>
              </a:rPr>
              <a:t>Informatika</a:t>
            </a:r>
            <a:br>
              <a:rPr lang="cs-CZ" sz="2400" b="1" i="1" dirty="0" smtClean="0">
                <a:solidFill>
                  <a:schemeClr val="tx1"/>
                </a:solidFill>
              </a:rPr>
            </a:br>
            <a:r>
              <a:rPr lang="cs-CZ" sz="2400" b="1" i="1" dirty="0" smtClean="0">
                <a:solidFill>
                  <a:schemeClr val="accent1">
                    <a:lumMod val="75000"/>
                  </a:schemeClr>
                </a:solidFill>
              </a:rPr>
              <a:t/>
            </a:r>
            <a:br>
              <a:rPr lang="cs-CZ" sz="2400" b="1" i="1" dirty="0" smtClean="0">
                <a:solidFill>
                  <a:schemeClr val="accent1">
                    <a:lumMod val="75000"/>
                  </a:schemeClr>
                </a:solidFill>
              </a:rPr>
            </a:br>
            <a:r>
              <a:rPr lang="cs-CZ" sz="2400" b="1" i="1" dirty="0" smtClean="0">
                <a:solidFill>
                  <a:schemeClr val="accent1">
                    <a:lumMod val="75000"/>
                  </a:schemeClr>
                </a:solidFill>
              </a:rPr>
              <a:t>Forma výuky: </a:t>
            </a:r>
            <a:r>
              <a:rPr lang="cs-CZ" sz="2400" b="1" i="1" dirty="0" smtClean="0">
                <a:solidFill>
                  <a:schemeClr val="tx1"/>
                </a:solidFill>
              </a:rPr>
              <a:t>individuální, popř. hromadná</a:t>
            </a:r>
            <a:r>
              <a:rPr lang="cs-CZ" sz="2400" b="1" i="1" dirty="0" smtClean="0">
                <a:solidFill>
                  <a:schemeClr val="accent1">
                    <a:lumMod val="75000"/>
                  </a:schemeClr>
                </a:solidFill>
              </a:rPr>
              <a:t/>
            </a:r>
            <a:br>
              <a:rPr lang="cs-CZ" sz="2400" b="1" i="1" dirty="0" smtClean="0">
                <a:solidFill>
                  <a:schemeClr val="accent1">
                    <a:lumMod val="75000"/>
                  </a:schemeClr>
                </a:solidFill>
              </a:rPr>
            </a:br>
            <a:r>
              <a:rPr lang="cs-CZ" sz="2400" b="1" i="1" dirty="0" smtClean="0">
                <a:solidFill>
                  <a:schemeClr val="accent1">
                    <a:lumMod val="75000"/>
                  </a:schemeClr>
                </a:solidFill>
              </a:rPr>
              <a:t/>
            </a:r>
            <a:br>
              <a:rPr lang="cs-CZ" sz="2400" b="1" i="1" dirty="0" smtClean="0">
                <a:solidFill>
                  <a:schemeClr val="accent1">
                    <a:lumMod val="75000"/>
                  </a:schemeClr>
                </a:solidFill>
              </a:rPr>
            </a:br>
            <a:r>
              <a:rPr lang="cs-CZ" sz="2400" b="1" i="1" dirty="0" smtClean="0">
                <a:solidFill>
                  <a:schemeClr val="accent1">
                    <a:lumMod val="75000"/>
                  </a:schemeClr>
                </a:solidFill>
              </a:rPr>
              <a:t>Pomůcky: </a:t>
            </a:r>
            <a:r>
              <a:rPr lang="cs-CZ" sz="2400" b="1" i="1" dirty="0" smtClean="0">
                <a:solidFill>
                  <a:schemeClr val="tx1"/>
                </a:solidFill>
              </a:rPr>
              <a:t>papír, tužka, mobilní telefon či tablet, interaktivní tabule</a:t>
            </a:r>
            <a:endParaRPr lang="cs-CZ" sz="2400" b="1" i="1"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725470"/>
          </a:xfrm>
        </p:spPr>
        <p:txBody>
          <a:bodyPr/>
          <a:lstStyle/>
          <a:p>
            <a:pPr algn="ctr"/>
            <a:r>
              <a:rPr lang="cs-CZ" b="1" i="1" dirty="0" smtClean="0">
                <a:solidFill>
                  <a:schemeClr val="accent1">
                    <a:lumMod val="75000"/>
                  </a:schemeClr>
                </a:solidFill>
              </a:rPr>
              <a:t>Tajemná osoba</a:t>
            </a:r>
            <a:endParaRPr lang="cs-CZ" b="1" i="1" dirty="0">
              <a:solidFill>
                <a:schemeClr val="accent1">
                  <a:lumMod val="75000"/>
                </a:schemeClr>
              </a:solidFill>
            </a:endParaRPr>
          </a:p>
        </p:txBody>
      </p:sp>
      <p:sp>
        <p:nvSpPr>
          <p:cNvPr id="3" name="Zástupný symbol pro obsah 2"/>
          <p:cNvSpPr>
            <a:spLocks noGrp="1"/>
          </p:cNvSpPr>
          <p:nvPr>
            <p:ph sz="quarter" idx="1"/>
          </p:nvPr>
        </p:nvSpPr>
        <p:spPr/>
        <p:txBody>
          <a:bodyPr/>
          <a:lstStyle/>
          <a:p>
            <a:pPr>
              <a:buNone/>
            </a:pPr>
            <a:r>
              <a:rPr lang="cs-CZ" dirty="0" smtClean="0"/>
              <a:t>Milé děti, dnes se spolu podíváme do říše pohádek.</a:t>
            </a:r>
          </a:p>
          <a:p>
            <a:pPr>
              <a:buNone/>
            </a:pPr>
            <a:r>
              <a:rPr lang="cs-CZ" dirty="0" smtClean="0"/>
              <a:t>Vaším úkolem bude zjistit jméno tajemné osoby.</a:t>
            </a:r>
          </a:p>
          <a:p>
            <a:pPr>
              <a:buNone/>
            </a:pPr>
            <a:r>
              <a:rPr lang="cs-CZ" dirty="0" smtClean="0"/>
              <a:t>Jakmile se vám to povede, můžete si společně s</a:t>
            </a:r>
          </a:p>
          <a:p>
            <a:pPr>
              <a:buNone/>
            </a:pPr>
            <a:r>
              <a:rPr lang="cs-CZ" dirty="0" smtClean="0"/>
              <a:t>paní učitelkou pustit pohádku, kde se o ní dozvíte</a:t>
            </a:r>
          </a:p>
          <a:p>
            <a:pPr>
              <a:buNone/>
            </a:pPr>
            <a:r>
              <a:rPr lang="cs-CZ" dirty="0" smtClean="0"/>
              <a:t>mnohem více. </a:t>
            </a:r>
            <a:r>
              <a:rPr lang="cs-CZ" dirty="0" smtClean="0">
                <a:sym typeface="Wingdings" pitchFamily="2" charset="2"/>
              </a:rPr>
              <a:t> </a:t>
            </a:r>
          </a:p>
          <a:p>
            <a:pPr>
              <a:buNone/>
            </a:pPr>
            <a:r>
              <a:rPr lang="cs-CZ" dirty="0" smtClean="0">
                <a:sym typeface="Wingdings" pitchFamily="2" charset="2"/>
              </a:rPr>
              <a:t>Tak hodně štěstí!</a:t>
            </a:r>
          </a:p>
          <a:p>
            <a:pPr>
              <a:buNone/>
            </a:pPr>
            <a:endParaRPr lang="cs-CZ" dirty="0"/>
          </a:p>
        </p:txBody>
      </p:sp>
      <p:pic>
        <p:nvPicPr>
          <p:cNvPr id="4" name="Obrázek 3" descr="shamrock-296862_1280.png"/>
          <p:cNvPicPr>
            <a:picLocks noChangeAspect="1"/>
          </p:cNvPicPr>
          <p:nvPr/>
        </p:nvPicPr>
        <p:blipFill>
          <a:blip r:embed="rId2" cstate="print"/>
          <a:stretch>
            <a:fillRect/>
          </a:stretch>
        </p:blipFill>
        <p:spPr>
          <a:xfrm>
            <a:off x="5286380" y="4071942"/>
            <a:ext cx="1916302" cy="2000263"/>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71480"/>
            <a:ext cx="7467600" cy="6286520"/>
          </a:xfrm>
        </p:spPr>
        <p:txBody>
          <a:bodyPr>
            <a:normAutofit fontScale="90000"/>
          </a:bodyPr>
          <a:lstStyle/>
          <a:p>
            <a:r>
              <a:rPr lang="cs-CZ" sz="2400" dirty="0" smtClean="0">
                <a:solidFill>
                  <a:schemeClr val="accent1">
                    <a:lumMod val="75000"/>
                  </a:schemeClr>
                </a:solidFill>
              </a:rPr>
              <a:t/>
            </a:r>
            <a:br>
              <a:rPr lang="cs-CZ" sz="2400" dirty="0" smtClean="0">
                <a:solidFill>
                  <a:schemeClr val="accent1">
                    <a:lumMod val="75000"/>
                  </a:schemeClr>
                </a:solidFill>
              </a:rPr>
            </a:br>
            <a:r>
              <a:rPr lang="cs-CZ" sz="2400" dirty="0" smtClean="0">
                <a:solidFill>
                  <a:schemeClr val="accent1">
                    <a:lumMod val="75000"/>
                  </a:schemeClr>
                </a:solidFill>
              </a:rPr>
              <a:t/>
            </a:r>
            <a:br>
              <a:rPr lang="cs-CZ" sz="2400" dirty="0" smtClean="0">
                <a:solidFill>
                  <a:schemeClr val="accent1">
                    <a:lumMod val="75000"/>
                  </a:schemeClr>
                </a:solidFill>
              </a:rPr>
            </a:br>
            <a:r>
              <a:rPr lang="cs-CZ" sz="2400" dirty="0" smtClean="0">
                <a:solidFill>
                  <a:schemeClr val="accent1">
                    <a:lumMod val="75000"/>
                  </a:schemeClr>
                </a:solidFill>
              </a:rPr>
              <a:t>Tvůj první úkol je zde:</a:t>
            </a:r>
            <a:br>
              <a:rPr lang="cs-CZ" sz="2400" dirty="0" smtClean="0">
                <a:solidFill>
                  <a:schemeClr val="accent1">
                    <a:lumMod val="75000"/>
                  </a:schemeClr>
                </a:solidFill>
              </a:rPr>
            </a:br>
            <a:r>
              <a:rPr lang="cs-CZ" sz="2400" dirty="0" smtClean="0">
                <a:solidFill>
                  <a:schemeClr val="accent1">
                    <a:lumMod val="75000"/>
                  </a:schemeClr>
                </a:solidFill>
              </a:rPr>
              <a:t/>
            </a:r>
            <a:br>
              <a:rPr lang="cs-CZ" sz="2400" dirty="0" smtClean="0">
                <a:solidFill>
                  <a:schemeClr val="accent1">
                    <a:lumMod val="75000"/>
                  </a:schemeClr>
                </a:solidFill>
              </a:rPr>
            </a:br>
            <a:r>
              <a:rPr lang="cs-CZ" sz="2400" dirty="0" smtClean="0">
                <a:solidFill>
                  <a:schemeClr val="tx1"/>
                </a:solidFill>
              </a:rPr>
              <a:t>21 : 7 =</a:t>
            </a:r>
            <a:br>
              <a:rPr lang="cs-CZ" sz="2400" dirty="0" smtClean="0">
                <a:solidFill>
                  <a:schemeClr val="tx1"/>
                </a:solidFill>
              </a:rPr>
            </a:br>
            <a:r>
              <a:rPr lang="cs-CZ" sz="2400" dirty="0" smtClean="0">
                <a:solidFill>
                  <a:schemeClr val="tx1"/>
                </a:solidFill>
              </a:rPr>
              <a:t>35 : 5 =</a:t>
            </a:r>
            <a:br>
              <a:rPr lang="cs-CZ" sz="2400" dirty="0" smtClean="0">
                <a:solidFill>
                  <a:schemeClr val="tx1"/>
                </a:solidFill>
              </a:rPr>
            </a:br>
            <a:r>
              <a:rPr lang="cs-CZ" sz="2400" dirty="0" smtClean="0">
                <a:solidFill>
                  <a:schemeClr val="tx1"/>
                </a:solidFill>
              </a:rPr>
              <a:t>56 : 7 =</a:t>
            </a:r>
            <a:br>
              <a:rPr lang="cs-CZ" sz="2400" dirty="0" smtClean="0">
                <a:solidFill>
                  <a:schemeClr val="tx1"/>
                </a:solidFill>
              </a:rPr>
            </a:br>
            <a:r>
              <a:rPr lang="cs-CZ" sz="2400" dirty="0" smtClean="0">
                <a:solidFill>
                  <a:schemeClr val="tx1"/>
                </a:solidFill>
              </a:rPr>
              <a:t>25 : 5 =</a:t>
            </a:r>
            <a:br>
              <a:rPr lang="cs-CZ" sz="2400" dirty="0" smtClean="0">
                <a:solidFill>
                  <a:schemeClr val="tx1"/>
                </a:solidFill>
              </a:rPr>
            </a:br>
            <a:r>
              <a:rPr lang="cs-CZ" sz="2400" dirty="0" smtClean="0">
                <a:solidFill>
                  <a:schemeClr val="tx1"/>
                </a:solidFill>
              </a:rPr>
              <a:t>32 : 8 = </a:t>
            </a:r>
            <a:br>
              <a:rPr lang="cs-CZ" sz="2400" dirty="0" smtClean="0">
                <a:solidFill>
                  <a:schemeClr val="tx1"/>
                </a:solidFill>
              </a:rPr>
            </a:br>
            <a:r>
              <a:rPr lang="cs-CZ" sz="2400" dirty="0" smtClean="0">
                <a:solidFill>
                  <a:schemeClr val="tx1"/>
                </a:solidFill>
              </a:rPr>
              <a:t/>
            </a:r>
            <a:br>
              <a:rPr lang="cs-CZ" sz="2400" dirty="0" smtClean="0">
                <a:solidFill>
                  <a:schemeClr val="tx1"/>
                </a:solidFill>
              </a:rPr>
            </a:br>
            <a:r>
              <a:rPr lang="cs-CZ" sz="2400" dirty="0" smtClean="0">
                <a:solidFill>
                  <a:schemeClr val="tx1"/>
                </a:solidFill>
              </a:rPr>
              <a:t/>
            </a:r>
            <a:br>
              <a:rPr lang="cs-CZ" sz="2400" dirty="0" smtClean="0">
                <a:solidFill>
                  <a:schemeClr val="tx1"/>
                </a:solidFill>
              </a:rPr>
            </a:br>
            <a:r>
              <a:rPr lang="cs-CZ" sz="2400" dirty="0" smtClean="0">
                <a:solidFill>
                  <a:schemeClr val="accent1">
                    <a:lumMod val="75000"/>
                  </a:schemeClr>
                </a:solidFill>
              </a:rPr>
              <a:t/>
            </a:r>
            <a:br>
              <a:rPr lang="cs-CZ" sz="2400" dirty="0" smtClean="0">
                <a:solidFill>
                  <a:schemeClr val="accent1">
                    <a:lumMod val="75000"/>
                  </a:schemeClr>
                </a:solidFill>
              </a:rPr>
            </a:br>
            <a:r>
              <a:rPr lang="cs-CZ" sz="2400" dirty="0" smtClean="0">
                <a:solidFill>
                  <a:schemeClr val="accent1">
                    <a:lumMod val="75000"/>
                  </a:schemeClr>
                </a:solidFill>
              </a:rPr>
              <a:t/>
            </a:r>
            <a:br>
              <a:rPr lang="cs-CZ" sz="2400" dirty="0" smtClean="0">
                <a:solidFill>
                  <a:schemeClr val="accent1">
                    <a:lumMod val="75000"/>
                  </a:schemeClr>
                </a:solidFill>
              </a:rPr>
            </a:br>
            <a:r>
              <a:rPr lang="cs-CZ" sz="1600" dirty="0" smtClean="0">
                <a:solidFill>
                  <a:schemeClr val="tx1"/>
                </a:solidFill>
              </a:rPr>
              <a:t/>
            </a:r>
            <a:br>
              <a:rPr lang="cs-CZ" sz="1600" dirty="0" smtClean="0">
                <a:solidFill>
                  <a:schemeClr val="tx1"/>
                </a:solidFill>
              </a:rPr>
            </a:br>
            <a:r>
              <a:rPr lang="cs-CZ" sz="1600" dirty="0" smtClean="0">
                <a:solidFill>
                  <a:schemeClr val="tx1"/>
                </a:solidFill>
              </a:rPr>
              <a:t/>
            </a:r>
            <a:br>
              <a:rPr lang="cs-CZ" sz="1600" dirty="0" smtClean="0">
                <a:solidFill>
                  <a:schemeClr val="tx1"/>
                </a:solidFill>
              </a:rPr>
            </a:br>
            <a:r>
              <a:rPr lang="cs-CZ" sz="1600" dirty="0" smtClean="0">
                <a:solidFill>
                  <a:schemeClr val="tx1"/>
                </a:solidFill>
              </a:rPr>
              <a:t>Tajenku dostaneš, když seřadíš výsledky od nejmenšího k největšímu.</a:t>
            </a:r>
            <a:br>
              <a:rPr lang="cs-CZ" sz="1600" dirty="0" smtClean="0">
                <a:solidFill>
                  <a:schemeClr val="tx1"/>
                </a:solidFill>
              </a:rPr>
            </a:br>
            <a:r>
              <a:rPr lang="cs-CZ" sz="1600" dirty="0" smtClean="0">
                <a:solidFill>
                  <a:schemeClr val="tx1"/>
                </a:solidFill>
              </a:rPr>
              <a:t/>
            </a:r>
            <a:br>
              <a:rPr lang="cs-CZ" sz="1600" dirty="0" smtClean="0">
                <a:solidFill>
                  <a:schemeClr val="tx1"/>
                </a:solidFill>
              </a:rPr>
            </a:br>
            <a:r>
              <a:rPr lang="cs-CZ" sz="1600" dirty="0" smtClean="0">
                <a:solidFill>
                  <a:schemeClr val="tx1"/>
                </a:solidFill>
              </a:rPr>
              <a:t/>
            </a:r>
            <a:br>
              <a:rPr lang="cs-CZ" sz="1600" dirty="0" smtClean="0">
                <a:solidFill>
                  <a:schemeClr val="tx1"/>
                </a:solidFill>
              </a:rPr>
            </a:br>
            <a:r>
              <a:rPr lang="cs-CZ" sz="1600" dirty="0" smtClean="0">
                <a:solidFill>
                  <a:schemeClr val="tx1"/>
                </a:solidFill>
              </a:rPr>
              <a:t/>
            </a:r>
            <a:br>
              <a:rPr lang="cs-CZ" sz="1600" dirty="0" smtClean="0">
                <a:solidFill>
                  <a:schemeClr val="tx1"/>
                </a:solidFill>
              </a:rPr>
            </a:br>
            <a:r>
              <a:rPr lang="cs-CZ" sz="5300" b="1" dirty="0" smtClean="0">
                <a:solidFill>
                  <a:schemeClr val="tx1"/>
                </a:solidFill>
              </a:rPr>
              <a:t>_ _ _ _ _</a:t>
            </a:r>
            <a:r>
              <a:rPr lang="cs-CZ" sz="1600" dirty="0" smtClean="0">
                <a:solidFill>
                  <a:schemeClr val="tx1"/>
                </a:solidFill>
              </a:rPr>
              <a:t/>
            </a:r>
            <a:br>
              <a:rPr lang="cs-CZ" sz="1600" dirty="0" smtClean="0">
                <a:solidFill>
                  <a:schemeClr val="tx1"/>
                </a:solidFill>
              </a:rPr>
            </a:br>
            <a:r>
              <a:rPr lang="cs-CZ" sz="1600" dirty="0" smtClean="0">
                <a:solidFill>
                  <a:schemeClr val="tx1"/>
                </a:solidFill>
              </a:rPr>
              <a:t/>
            </a:r>
            <a:br>
              <a:rPr lang="cs-CZ" sz="1600" dirty="0" smtClean="0">
                <a:solidFill>
                  <a:schemeClr val="tx1"/>
                </a:solidFill>
              </a:rPr>
            </a:br>
            <a:r>
              <a:rPr lang="cs-CZ" sz="1600" dirty="0" smtClean="0">
                <a:solidFill>
                  <a:schemeClr val="tx1"/>
                </a:solidFill>
              </a:rPr>
              <a:t/>
            </a:r>
            <a:br>
              <a:rPr lang="cs-CZ" sz="1600" dirty="0" smtClean="0">
                <a:solidFill>
                  <a:schemeClr val="tx1"/>
                </a:solidFill>
              </a:rPr>
            </a:br>
            <a:r>
              <a:rPr lang="cs-CZ" sz="1600" dirty="0" smtClean="0">
                <a:solidFill>
                  <a:schemeClr val="tx1"/>
                </a:solidFill>
              </a:rPr>
              <a:t/>
            </a:r>
            <a:br>
              <a:rPr lang="cs-CZ" sz="1600" dirty="0" smtClean="0">
                <a:solidFill>
                  <a:schemeClr val="tx1"/>
                </a:solidFill>
              </a:rPr>
            </a:br>
            <a:endParaRPr lang="cs-CZ" sz="1600" dirty="0">
              <a:solidFill>
                <a:schemeClr val="tx1"/>
              </a:solidFill>
            </a:endParaRPr>
          </a:p>
        </p:txBody>
      </p:sp>
      <p:graphicFrame>
        <p:nvGraphicFramePr>
          <p:cNvPr id="3" name="Tabulka 2"/>
          <p:cNvGraphicFramePr>
            <a:graphicFrameLocks noGrp="1"/>
          </p:cNvGraphicFramePr>
          <p:nvPr/>
        </p:nvGraphicFramePr>
        <p:xfrm>
          <a:off x="1571604" y="3214686"/>
          <a:ext cx="6095997" cy="741680"/>
        </p:xfrm>
        <a:graphic>
          <a:graphicData uri="http://schemas.openxmlformats.org/drawingml/2006/table">
            <a:tbl>
              <a:tblPr firstRow="1" bandRow="1">
                <a:tableStyleId>{073A0DAA-6AF3-43AB-8588-CEC1D06C72B9}</a:tableStyleId>
              </a:tblPr>
              <a:tblGrid>
                <a:gridCol w="677333"/>
                <a:gridCol w="677333"/>
                <a:gridCol w="677333"/>
                <a:gridCol w="677333"/>
                <a:gridCol w="677333"/>
                <a:gridCol w="677333"/>
                <a:gridCol w="677333"/>
                <a:gridCol w="677333"/>
                <a:gridCol w="677333"/>
              </a:tblGrid>
              <a:tr h="370840">
                <a:tc>
                  <a:txBody>
                    <a:bodyPr/>
                    <a:lstStyle/>
                    <a:p>
                      <a:pPr algn="ctr"/>
                      <a:r>
                        <a:rPr lang="cs-CZ" dirty="0" smtClean="0">
                          <a:solidFill>
                            <a:schemeClr val="accent1">
                              <a:lumMod val="75000"/>
                            </a:schemeClr>
                          </a:solidFill>
                        </a:rPr>
                        <a:t>3</a:t>
                      </a:r>
                      <a:endParaRPr lang="cs-CZ" dirty="0">
                        <a:solidFill>
                          <a:schemeClr val="accent1">
                            <a:lumMod val="75000"/>
                          </a:schemeClr>
                        </a:solidFill>
                      </a:endParaRPr>
                    </a:p>
                  </a:txBody>
                  <a:tcPr/>
                </a:tc>
                <a:tc>
                  <a:txBody>
                    <a:bodyPr/>
                    <a:lstStyle/>
                    <a:p>
                      <a:pPr algn="ctr"/>
                      <a:r>
                        <a:rPr lang="cs-CZ" dirty="0" smtClean="0">
                          <a:solidFill>
                            <a:schemeClr val="accent1">
                              <a:lumMod val="75000"/>
                            </a:schemeClr>
                          </a:solidFill>
                        </a:rPr>
                        <a:t>2</a:t>
                      </a:r>
                      <a:endParaRPr lang="cs-CZ" dirty="0">
                        <a:solidFill>
                          <a:schemeClr val="accent1">
                            <a:lumMod val="75000"/>
                          </a:schemeClr>
                        </a:solidFill>
                      </a:endParaRPr>
                    </a:p>
                  </a:txBody>
                  <a:tcPr/>
                </a:tc>
                <a:tc>
                  <a:txBody>
                    <a:bodyPr/>
                    <a:lstStyle/>
                    <a:p>
                      <a:pPr algn="ctr"/>
                      <a:r>
                        <a:rPr lang="cs-CZ" dirty="0" smtClean="0">
                          <a:solidFill>
                            <a:schemeClr val="accent1">
                              <a:lumMod val="75000"/>
                            </a:schemeClr>
                          </a:solidFill>
                        </a:rPr>
                        <a:t>7</a:t>
                      </a:r>
                      <a:endParaRPr lang="cs-CZ" dirty="0">
                        <a:solidFill>
                          <a:schemeClr val="accent1">
                            <a:lumMod val="75000"/>
                          </a:schemeClr>
                        </a:solidFill>
                      </a:endParaRPr>
                    </a:p>
                  </a:txBody>
                  <a:tcPr/>
                </a:tc>
                <a:tc>
                  <a:txBody>
                    <a:bodyPr/>
                    <a:lstStyle/>
                    <a:p>
                      <a:pPr algn="ctr"/>
                      <a:r>
                        <a:rPr lang="cs-CZ" dirty="0" smtClean="0">
                          <a:solidFill>
                            <a:schemeClr val="accent1">
                              <a:lumMod val="75000"/>
                            </a:schemeClr>
                          </a:solidFill>
                        </a:rPr>
                        <a:t>1</a:t>
                      </a:r>
                      <a:endParaRPr lang="cs-CZ" dirty="0">
                        <a:solidFill>
                          <a:schemeClr val="accent1">
                            <a:lumMod val="75000"/>
                          </a:schemeClr>
                        </a:solidFill>
                      </a:endParaRPr>
                    </a:p>
                  </a:txBody>
                  <a:tcPr/>
                </a:tc>
                <a:tc>
                  <a:txBody>
                    <a:bodyPr/>
                    <a:lstStyle/>
                    <a:p>
                      <a:pPr algn="ctr"/>
                      <a:r>
                        <a:rPr lang="cs-CZ" dirty="0" smtClean="0">
                          <a:solidFill>
                            <a:schemeClr val="accent1">
                              <a:lumMod val="75000"/>
                            </a:schemeClr>
                          </a:solidFill>
                        </a:rPr>
                        <a:t>8</a:t>
                      </a:r>
                      <a:endParaRPr lang="cs-CZ" dirty="0">
                        <a:solidFill>
                          <a:schemeClr val="accent1">
                            <a:lumMod val="75000"/>
                          </a:schemeClr>
                        </a:solidFill>
                      </a:endParaRPr>
                    </a:p>
                  </a:txBody>
                  <a:tcPr/>
                </a:tc>
                <a:tc>
                  <a:txBody>
                    <a:bodyPr/>
                    <a:lstStyle/>
                    <a:p>
                      <a:pPr algn="ctr"/>
                      <a:r>
                        <a:rPr lang="cs-CZ" dirty="0" smtClean="0">
                          <a:solidFill>
                            <a:schemeClr val="accent1">
                              <a:lumMod val="75000"/>
                            </a:schemeClr>
                          </a:solidFill>
                        </a:rPr>
                        <a:t>9</a:t>
                      </a:r>
                      <a:endParaRPr lang="cs-CZ" dirty="0">
                        <a:solidFill>
                          <a:schemeClr val="accent1">
                            <a:lumMod val="75000"/>
                          </a:schemeClr>
                        </a:solidFill>
                      </a:endParaRPr>
                    </a:p>
                  </a:txBody>
                  <a:tcPr/>
                </a:tc>
                <a:tc>
                  <a:txBody>
                    <a:bodyPr/>
                    <a:lstStyle/>
                    <a:p>
                      <a:pPr algn="ctr"/>
                      <a:r>
                        <a:rPr lang="cs-CZ" dirty="0" smtClean="0">
                          <a:solidFill>
                            <a:schemeClr val="accent1">
                              <a:lumMod val="75000"/>
                            </a:schemeClr>
                          </a:solidFill>
                        </a:rPr>
                        <a:t>5</a:t>
                      </a:r>
                      <a:endParaRPr lang="cs-CZ" dirty="0">
                        <a:solidFill>
                          <a:schemeClr val="accent1">
                            <a:lumMod val="75000"/>
                          </a:schemeClr>
                        </a:solidFill>
                      </a:endParaRPr>
                    </a:p>
                  </a:txBody>
                  <a:tcPr/>
                </a:tc>
                <a:tc>
                  <a:txBody>
                    <a:bodyPr/>
                    <a:lstStyle/>
                    <a:p>
                      <a:pPr algn="ctr"/>
                      <a:r>
                        <a:rPr lang="cs-CZ" dirty="0" smtClean="0">
                          <a:solidFill>
                            <a:schemeClr val="accent1">
                              <a:lumMod val="75000"/>
                            </a:schemeClr>
                          </a:solidFill>
                        </a:rPr>
                        <a:t>6</a:t>
                      </a:r>
                      <a:endParaRPr lang="cs-CZ" dirty="0">
                        <a:solidFill>
                          <a:schemeClr val="accent1">
                            <a:lumMod val="75000"/>
                          </a:schemeClr>
                        </a:solidFill>
                      </a:endParaRPr>
                    </a:p>
                  </a:txBody>
                  <a:tcPr/>
                </a:tc>
                <a:tc>
                  <a:txBody>
                    <a:bodyPr/>
                    <a:lstStyle/>
                    <a:p>
                      <a:pPr algn="ctr"/>
                      <a:r>
                        <a:rPr lang="cs-CZ" dirty="0" smtClean="0">
                          <a:solidFill>
                            <a:schemeClr val="accent1">
                              <a:lumMod val="75000"/>
                            </a:schemeClr>
                          </a:solidFill>
                        </a:rPr>
                        <a:t>4</a:t>
                      </a:r>
                      <a:endParaRPr lang="cs-CZ" dirty="0">
                        <a:solidFill>
                          <a:schemeClr val="accent1">
                            <a:lumMod val="75000"/>
                          </a:schemeClr>
                        </a:solidFill>
                      </a:endParaRPr>
                    </a:p>
                  </a:txBody>
                  <a:tcPr/>
                </a:tc>
              </a:tr>
              <a:tr h="370840">
                <a:tc>
                  <a:txBody>
                    <a:bodyPr/>
                    <a:lstStyle/>
                    <a:p>
                      <a:pPr algn="ctr"/>
                      <a:r>
                        <a:rPr lang="cs-CZ" dirty="0" smtClean="0"/>
                        <a:t>P</a:t>
                      </a:r>
                      <a:endParaRPr lang="cs-CZ" dirty="0"/>
                    </a:p>
                  </a:txBody>
                  <a:tcPr/>
                </a:tc>
                <a:tc>
                  <a:txBody>
                    <a:bodyPr/>
                    <a:lstStyle/>
                    <a:p>
                      <a:pPr algn="ctr"/>
                      <a:r>
                        <a:rPr lang="cs-CZ" dirty="0" smtClean="0"/>
                        <a:t>O</a:t>
                      </a:r>
                      <a:endParaRPr lang="cs-CZ" dirty="0"/>
                    </a:p>
                  </a:txBody>
                  <a:tcPr/>
                </a:tc>
                <a:tc>
                  <a:txBody>
                    <a:bodyPr/>
                    <a:lstStyle/>
                    <a:p>
                      <a:pPr algn="ctr"/>
                      <a:r>
                        <a:rPr lang="cs-CZ" dirty="0" smtClean="0"/>
                        <a:t>N</a:t>
                      </a:r>
                      <a:endParaRPr lang="cs-CZ" dirty="0"/>
                    </a:p>
                  </a:txBody>
                  <a:tcPr/>
                </a:tc>
                <a:tc>
                  <a:txBody>
                    <a:bodyPr/>
                    <a:lstStyle/>
                    <a:p>
                      <a:pPr algn="ctr"/>
                      <a:r>
                        <a:rPr lang="cs-CZ" dirty="0" smtClean="0"/>
                        <a:t>A</a:t>
                      </a:r>
                      <a:endParaRPr lang="cs-CZ" dirty="0"/>
                    </a:p>
                  </a:txBody>
                  <a:tcPr/>
                </a:tc>
                <a:tc>
                  <a:txBody>
                    <a:bodyPr/>
                    <a:lstStyle/>
                    <a:p>
                      <a:pPr algn="ctr"/>
                      <a:r>
                        <a:rPr lang="cs-CZ" dirty="0" smtClean="0"/>
                        <a:t>C</a:t>
                      </a:r>
                      <a:endParaRPr lang="cs-CZ" dirty="0"/>
                    </a:p>
                  </a:txBody>
                  <a:tcPr/>
                </a:tc>
                <a:tc>
                  <a:txBody>
                    <a:bodyPr/>
                    <a:lstStyle/>
                    <a:p>
                      <a:pPr algn="ctr"/>
                      <a:r>
                        <a:rPr lang="cs-CZ" dirty="0" smtClean="0"/>
                        <a:t>M</a:t>
                      </a:r>
                      <a:endParaRPr lang="cs-CZ" dirty="0"/>
                    </a:p>
                  </a:txBody>
                  <a:tcPr/>
                </a:tc>
                <a:tc>
                  <a:txBody>
                    <a:bodyPr/>
                    <a:lstStyle/>
                    <a:p>
                      <a:pPr algn="ctr"/>
                      <a:r>
                        <a:rPr lang="cs-CZ" dirty="0" smtClean="0"/>
                        <a:t>I</a:t>
                      </a:r>
                      <a:endParaRPr lang="cs-CZ" dirty="0"/>
                    </a:p>
                  </a:txBody>
                  <a:tcPr/>
                </a:tc>
                <a:tc>
                  <a:txBody>
                    <a:bodyPr/>
                    <a:lstStyle/>
                    <a:p>
                      <a:pPr algn="ctr"/>
                      <a:r>
                        <a:rPr lang="cs-CZ" dirty="0" smtClean="0"/>
                        <a:t>K</a:t>
                      </a:r>
                      <a:endParaRPr lang="cs-CZ" dirty="0"/>
                    </a:p>
                  </a:txBody>
                  <a:tcPr/>
                </a:tc>
                <a:tc>
                  <a:txBody>
                    <a:bodyPr/>
                    <a:lstStyle/>
                    <a:p>
                      <a:pPr algn="ctr"/>
                      <a:r>
                        <a:rPr lang="cs-CZ" dirty="0" smtClean="0"/>
                        <a:t>R</a:t>
                      </a:r>
                      <a:endParaRPr lang="cs-CZ"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57562"/>
            <a:ext cx="7467600" cy="3286148"/>
          </a:xfrm>
        </p:spPr>
        <p:txBody>
          <a:bodyPr>
            <a:normAutofit fontScale="90000"/>
          </a:bodyPr>
          <a:lstStyle/>
          <a:p>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400" dirty="0" smtClean="0">
                <a:solidFill>
                  <a:schemeClr val="accent1">
                    <a:lumMod val="75000"/>
                  </a:schemeClr>
                </a:solidFill>
              </a:rPr>
              <a:t>Určitě se ti podařilo vyplnit první úkol. Jsi Šikula! Teď už víš, že tajemná osoba je princ. Pomocí druhého úkolu zjistíš, jak se jmenoval. </a:t>
            </a:r>
            <a:r>
              <a:rPr lang="cs-CZ" sz="2400" dirty="0" smtClean="0"/>
              <a:t/>
            </a:r>
            <a:br>
              <a:rPr lang="cs-CZ" sz="2400" dirty="0" smtClean="0"/>
            </a:br>
            <a:r>
              <a:rPr lang="cs-CZ" dirty="0" smtClean="0"/>
              <a:t/>
            </a:r>
            <a:br>
              <a:rPr lang="cs-CZ" dirty="0" smtClean="0"/>
            </a:br>
            <a:r>
              <a:rPr lang="cs-CZ" sz="3100" dirty="0" smtClean="0"/>
              <a:t>K _ Á _ O _ N _    K _ L _ </a:t>
            </a:r>
            <a:r>
              <a:rPr lang="cs-CZ" sz="3600" b="1" i="1" dirty="0" smtClean="0"/>
              <a:t>*</a:t>
            </a:r>
            <a:r>
              <a:rPr lang="cs-CZ" b="1" i="1" dirty="0" smtClean="0"/>
              <a:t> </a:t>
            </a:r>
            <a:r>
              <a:rPr lang="cs-CZ" sz="3100" dirty="0" smtClean="0"/>
              <a:t>Ě _ K _ </a:t>
            </a:r>
            <a:br>
              <a:rPr lang="cs-CZ" sz="3100" dirty="0" smtClean="0"/>
            </a:br>
            <a:r>
              <a:rPr lang="cs-CZ" sz="3100" dirty="0" smtClean="0"/>
              <a:t>P _ </a:t>
            </a:r>
            <a:r>
              <a:rPr lang="cs-CZ" sz="3100" dirty="0" err="1" smtClean="0"/>
              <a:t>P</a:t>
            </a:r>
            <a:r>
              <a:rPr lang="cs-CZ" sz="3100" dirty="0" smtClean="0"/>
              <a:t> _ L _ </a:t>
            </a:r>
            <a:r>
              <a:rPr lang="cs-CZ" sz="3600" b="1" i="1" dirty="0" smtClean="0"/>
              <a:t>*</a:t>
            </a:r>
            <a:br>
              <a:rPr lang="cs-CZ" sz="3600" b="1" i="1" dirty="0" smtClean="0"/>
            </a:br>
            <a:r>
              <a:rPr lang="cs-CZ" sz="3100" dirty="0" smtClean="0"/>
              <a:t>_ R _ N _ E _ N _ A    Z _   M _ E</a:t>
            </a:r>
            <a:r>
              <a:rPr lang="cs-CZ" sz="3200" b="1" i="1" dirty="0" smtClean="0"/>
              <a:t> </a:t>
            </a:r>
            <a:r>
              <a:rPr lang="cs-CZ" sz="3600" b="1" i="1" dirty="0" smtClean="0"/>
              <a:t>*</a:t>
            </a:r>
            <a:r>
              <a:rPr lang="cs-CZ" sz="3200" b="1" i="1" dirty="0" smtClean="0"/>
              <a:t> </a:t>
            </a:r>
            <a:r>
              <a:rPr lang="cs-CZ" sz="3100" dirty="0" smtClean="0"/>
              <a:t>N _</a:t>
            </a:r>
            <a:br>
              <a:rPr lang="cs-CZ" sz="3100" dirty="0" smtClean="0"/>
            </a:br>
            <a:r>
              <a:rPr lang="cs-CZ" sz="3100" dirty="0" smtClean="0"/>
              <a:t>_ L </a:t>
            </a:r>
            <a:r>
              <a:rPr lang="cs-CZ" sz="3600" b="1" i="1" dirty="0" smtClean="0"/>
              <a:t>*</a:t>
            </a:r>
            <a:r>
              <a:rPr lang="cs-CZ" sz="2800" dirty="0" smtClean="0"/>
              <a:t> </a:t>
            </a:r>
            <a:r>
              <a:rPr lang="cs-CZ" sz="3100" dirty="0" smtClean="0"/>
              <a:t>T _ V _ Á _ K _</a:t>
            </a:r>
            <a:br>
              <a:rPr lang="cs-CZ" sz="3100" dirty="0" smtClean="0"/>
            </a:br>
            <a:r>
              <a:rPr lang="cs-CZ" sz="2800" dirty="0" smtClean="0"/>
              <a:t> </a:t>
            </a:r>
            <a:r>
              <a:rPr lang="cs-CZ" sz="3200" b="1" i="1" dirty="0" smtClean="0"/>
              <a:t>J</a:t>
            </a:r>
            <a:br>
              <a:rPr lang="cs-CZ" sz="3200" b="1" i="1" dirty="0" smtClean="0"/>
            </a:br>
            <a:r>
              <a:rPr lang="cs-CZ" sz="3100" dirty="0" smtClean="0"/>
              <a:t>_ Ů _ E _ K</a:t>
            </a:r>
            <a:r>
              <a:rPr lang="cs-CZ" sz="3600" b="1" i="1" dirty="0" smtClean="0"/>
              <a:t> *</a:t>
            </a:r>
            <a:r>
              <a:rPr lang="cs-CZ" sz="3200" b="1" i="1" dirty="0" smtClean="0"/>
              <a:t/>
            </a:r>
            <a:br>
              <a:rPr lang="cs-CZ" sz="3200" b="1" i="1" dirty="0" smtClean="0"/>
            </a:br>
            <a:r>
              <a:rPr lang="cs-CZ" sz="3200" b="1" i="1" dirty="0" smtClean="0"/>
              <a:t/>
            </a:r>
            <a:br>
              <a:rPr lang="cs-CZ" sz="3200" b="1" i="1" dirty="0" smtClean="0"/>
            </a:br>
            <a:r>
              <a:rPr lang="cs-CZ" sz="3200" b="1" i="1" dirty="0" smtClean="0"/>
              <a:t/>
            </a:r>
            <a:br>
              <a:rPr lang="cs-CZ" sz="3200" b="1" i="1" dirty="0" smtClean="0"/>
            </a:br>
            <a:r>
              <a:rPr lang="cs-CZ" sz="1300" dirty="0" smtClean="0"/>
              <a:t>doplň jména princezen a královen ze známých pohádek a filmů. </a:t>
            </a:r>
            <a:r>
              <a:rPr lang="cs-CZ" dirty="0" smtClean="0"/>
              <a:t/>
            </a:r>
            <a:br>
              <a:rPr lang="cs-CZ" dirty="0" smtClean="0"/>
            </a:br>
            <a:endParaRPr lang="cs-CZ"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6226196"/>
          </a:xfrm>
        </p:spPr>
        <p:txBody>
          <a:bodyPr>
            <a:normAutofit/>
          </a:bodyPr>
          <a:lstStyle/>
          <a:p>
            <a:r>
              <a:rPr lang="cs-CZ" sz="2200" dirty="0" smtClean="0">
                <a:solidFill>
                  <a:schemeClr val="accent1">
                    <a:lumMod val="75000"/>
                  </a:schemeClr>
                </a:solidFill>
              </a:rPr>
              <a:t>Výborně! Vyluštil si rébus a víš, že tajená osoba je princ </a:t>
            </a:r>
            <a:r>
              <a:rPr lang="cs-CZ" sz="2200" dirty="0" err="1" smtClean="0">
                <a:solidFill>
                  <a:schemeClr val="accent1">
                    <a:lumMod val="75000"/>
                  </a:schemeClr>
                </a:solidFill>
              </a:rPr>
              <a:t>bajaja</a:t>
            </a:r>
            <a:r>
              <a:rPr lang="cs-CZ" sz="2200" dirty="0" smtClean="0">
                <a:solidFill>
                  <a:schemeClr val="accent1">
                    <a:lumMod val="75000"/>
                  </a:schemeClr>
                </a:solidFill>
              </a:rPr>
              <a:t>. Věděl bys ovšem, jak </a:t>
            </a:r>
            <a:r>
              <a:rPr lang="cs-CZ" sz="2200" dirty="0" err="1" smtClean="0">
                <a:solidFill>
                  <a:schemeClr val="accent1">
                    <a:lumMod val="75000"/>
                  </a:schemeClr>
                </a:solidFill>
              </a:rPr>
              <a:t>bajaja</a:t>
            </a:r>
            <a:r>
              <a:rPr lang="cs-CZ" sz="2200" dirty="0" smtClean="0">
                <a:solidFill>
                  <a:schemeClr val="accent1">
                    <a:lumMod val="75000"/>
                  </a:schemeClr>
                </a:solidFill>
              </a:rPr>
              <a:t> vypadal?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r>
              <a:rPr lang="cs-CZ" sz="2200" dirty="0" smtClean="0">
                <a:solidFill>
                  <a:schemeClr val="accent1">
                    <a:lumMod val="75000"/>
                  </a:schemeClr>
                </a:solidFill>
              </a:rPr>
              <a:t/>
            </a:r>
            <a:br>
              <a:rPr lang="cs-CZ" sz="2200" dirty="0" smtClean="0">
                <a:solidFill>
                  <a:schemeClr val="accent1">
                    <a:lumMod val="75000"/>
                  </a:schemeClr>
                </a:solidFill>
              </a:rPr>
            </a:br>
            <a:endParaRPr lang="cs-CZ" sz="2200" dirty="0">
              <a:solidFill>
                <a:schemeClr val="accent1">
                  <a:lumMod val="75000"/>
                </a:schemeClr>
              </a:solidFill>
            </a:endParaRPr>
          </a:p>
        </p:txBody>
      </p:sp>
      <p:sp>
        <p:nvSpPr>
          <p:cNvPr id="3" name="Šipka doprava 2"/>
          <p:cNvSpPr/>
          <p:nvPr/>
        </p:nvSpPr>
        <p:spPr>
          <a:xfrm>
            <a:off x="500034" y="1643050"/>
            <a:ext cx="428628" cy="214314"/>
          </a:xfrm>
          <a:prstGeom prst="rightArrow">
            <a:avLst/>
          </a:prstGeom>
          <a:solidFill>
            <a:schemeClr val="accent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ln>
                <a:solidFill>
                  <a:schemeClr val="tx1"/>
                </a:solidFill>
              </a:ln>
              <a:solidFill>
                <a:schemeClr val="accent1"/>
              </a:solidFill>
            </a:endParaRPr>
          </a:p>
        </p:txBody>
      </p:sp>
      <p:sp>
        <p:nvSpPr>
          <p:cNvPr id="4" name="Šipka dolů 3"/>
          <p:cNvSpPr/>
          <p:nvPr/>
        </p:nvSpPr>
        <p:spPr>
          <a:xfrm>
            <a:off x="1142976" y="1428736"/>
            <a:ext cx="214314" cy="428628"/>
          </a:xfrm>
          <a:prstGeom prst="downArrow">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prava 4"/>
          <p:cNvSpPr/>
          <p:nvPr/>
        </p:nvSpPr>
        <p:spPr>
          <a:xfrm>
            <a:off x="1643042" y="1643050"/>
            <a:ext cx="428628" cy="214314"/>
          </a:xfrm>
          <a:prstGeom prst="rightArrow">
            <a:avLst/>
          </a:prstGeom>
          <a:solidFill>
            <a:schemeClr val="accent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ln>
                <a:solidFill>
                  <a:schemeClr val="tx1"/>
                </a:solidFill>
              </a:ln>
              <a:solidFill>
                <a:schemeClr val="accent1"/>
              </a:solidFill>
            </a:endParaRPr>
          </a:p>
        </p:txBody>
      </p:sp>
      <p:sp>
        <p:nvSpPr>
          <p:cNvPr id="6" name="Šipka doprava 5"/>
          <p:cNvSpPr/>
          <p:nvPr/>
        </p:nvSpPr>
        <p:spPr>
          <a:xfrm>
            <a:off x="2285984" y="1643050"/>
            <a:ext cx="428628" cy="214314"/>
          </a:xfrm>
          <a:prstGeom prst="rightArrow">
            <a:avLst/>
          </a:prstGeom>
          <a:solidFill>
            <a:schemeClr val="accent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ln>
                <a:solidFill>
                  <a:schemeClr val="tx1"/>
                </a:solidFill>
              </a:ln>
              <a:solidFill>
                <a:schemeClr val="accent1"/>
              </a:solidFill>
            </a:endParaRPr>
          </a:p>
        </p:txBody>
      </p:sp>
      <p:sp>
        <p:nvSpPr>
          <p:cNvPr id="8" name="Šipka nahoru 7"/>
          <p:cNvSpPr/>
          <p:nvPr/>
        </p:nvSpPr>
        <p:spPr>
          <a:xfrm>
            <a:off x="2928926" y="1428736"/>
            <a:ext cx="214314" cy="428628"/>
          </a:xfrm>
          <a:prstGeom prst="upArrow">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Šipka doprava 8"/>
          <p:cNvSpPr/>
          <p:nvPr/>
        </p:nvSpPr>
        <p:spPr>
          <a:xfrm>
            <a:off x="3286116" y="1357298"/>
            <a:ext cx="428628" cy="214314"/>
          </a:xfrm>
          <a:prstGeom prst="rightArrow">
            <a:avLst/>
          </a:prstGeom>
          <a:solidFill>
            <a:schemeClr val="accent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ln>
                <a:solidFill>
                  <a:schemeClr val="tx1"/>
                </a:solidFill>
              </a:ln>
              <a:solidFill>
                <a:schemeClr val="accent1"/>
              </a:solidFill>
            </a:endParaRPr>
          </a:p>
        </p:txBody>
      </p:sp>
      <p:sp>
        <p:nvSpPr>
          <p:cNvPr id="10" name="Šipka dolů 9"/>
          <p:cNvSpPr/>
          <p:nvPr/>
        </p:nvSpPr>
        <p:spPr>
          <a:xfrm>
            <a:off x="3857620" y="1428736"/>
            <a:ext cx="214314" cy="428628"/>
          </a:xfrm>
          <a:prstGeom prst="downArrow">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Šipka doprava 10"/>
          <p:cNvSpPr/>
          <p:nvPr/>
        </p:nvSpPr>
        <p:spPr>
          <a:xfrm>
            <a:off x="4214810" y="1643050"/>
            <a:ext cx="428628" cy="214314"/>
          </a:xfrm>
          <a:prstGeom prst="rightArrow">
            <a:avLst/>
          </a:prstGeom>
          <a:solidFill>
            <a:schemeClr val="accent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ln>
                <a:solidFill>
                  <a:schemeClr val="tx1"/>
                </a:solidFill>
              </a:ln>
              <a:solidFill>
                <a:schemeClr val="accent1"/>
              </a:solidFill>
            </a:endParaRPr>
          </a:p>
        </p:txBody>
      </p:sp>
      <p:sp>
        <p:nvSpPr>
          <p:cNvPr id="12" name="Šipka doprava 11"/>
          <p:cNvSpPr/>
          <p:nvPr/>
        </p:nvSpPr>
        <p:spPr>
          <a:xfrm>
            <a:off x="4857752" y="1643050"/>
            <a:ext cx="428628" cy="214314"/>
          </a:xfrm>
          <a:prstGeom prst="rightArrow">
            <a:avLst/>
          </a:prstGeom>
          <a:solidFill>
            <a:schemeClr val="accent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ln>
                <a:solidFill>
                  <a:schemeClr val="tx1"/>
                </a:solidFill>
              </a:ln>
              <a:solidFill>
                <a:schemeClr val="accent1"/>
              </a:solidFill>
            </a:endParaRPr>
          </a:p>
        </p:txBody>
      </p:sp>
      <p:sp>
        <p:nvSpPr>
          <p:cNvPr id="13" name="Šipka nahoru 12"/>
          <p:cNvSpPr/>
          <p:nvPr/>
        </p:nvSpPr>
        <p:spPr>
          <a:xfrm>
            <a:off x="5429256" y="1357298"/>
            <a:ext cx="204790" cy="428628"/>
          </a:xfrm>
          <a:prstGeom prst="upArrow">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Šipka nahoru 13"/>
          <p:cNvSpPr/>
          <p:nvPr/>
        </p:nvSpPr>
        <p:spPr>
          <a:xfrm>
            <a:off x="428596" y="2928934"/>
            <a:ext cx="214314" cy="428628"/>
          </a:xfrm>
          <a:prstGeom prst="upArrow">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Šipka doprava 14"/>
          <p:cNvSpPr/>
          <p:nvPr/>
        </p:nvSpPr>
        <p:spPr>
          <a:xfrm>
            <a:off x="428596" y="4429132"/>
            <a:ext cx="428628" cy="214314"/>
          </a:xfrm>
          <a:prstGeom prst="rightArrow">
            <a:avLst/>
          </a:prstGeom>
          <a:solidFill>
            <a:schemeClr val="accent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ln>
                <a:solidFill>
                  <a:schemeClr val="tx1"/>
                </a:solidFill>
              </a:ln>
              <a:solidFill>
                <a:schemeClr val="accent1"/>
              </a:solidFill>
            </a:endParaRPr>
          </a:p>
        </p:txBody>
      </p:sp>
      <p:sp>
        <p:nvSpPr>
          <p:cNvPr id="16" name="Šipka dolů 15"/>
          <p:cNvSpPr/>
          <p:nvPr/>
        </p:nvSpPr>
        <p:spPr>
          <a:xfrm>
            <a:off x="1357290" y="2928934"/>
            <a:ext cx="214314" cy="428628"/>
          </a:xfrm>
          <a:prstGeom prst="downArrow">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Šipka doprava 16"/>
          <p:cNvSpPr/>
          <p:nvPr/>
        </p:nvSpPr>
        <p:spPr>
          <a:xfrm>
            <a:off x="1785918" y="3143248"/>
            <a:ext cx="428628" cy="214314"/>
          </a:xfrm>
          <a:prstGeom prst="rightArrow">
            <a:avLst/>
          </a:prstGeom>
          <a:solidFill>
            <a:schemeClr val="accent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ln>
                <a:solidFill>
                  <a:schemeClr val="tx1"/>
                </a:solidFill>
              </a:ln>
              <a:solidFill>
                <a:schemeClr val="accent1"/>
              </a:solidFill>
            </a:endParaRPr>
          </a:p>
        </p:txBody>
      </p:sp>
      <p:sp>
        <p:nvSpPr>
          <p:cNvPr id="18" name="Šipka nahoru 17"/>
          <p:cNvSpPr/>
          <p:nvPr/>
        </p:nvSpPr>
        <p:spPr>
          <a:xfrm>
            <a:off x="2357422" y="2928934"/>
            <a:ext cx="214314" cy="428628"/>
          </a:xfrm>
          <a:prstGeom prst="upArrow">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Šipka doprava 18"/>
          <p:cNvSpPr/>
          <p:nvPr/>
        </p:nvSpPr>
        <p:spPr>
          <a:xfrm>
            <a:off x="2714612" y="2928934"/>
            <a:ext cx="428628" cy="214314"/>
          </a:xfrm>
          <a:prstGeom prst="rightArrow">
            <a:avLst/>
          </a:prstGeom>
          <a:solidFill>
            <a:schemeClr val="accent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ln>
                <a:solidFill>
                  <a:schemeClr val="tx1"/>
                </a:solidFill>
              </a:ln>
              <a:solidFill>
                <a:schemeClr val="accent1"/>
              </a:solidFill>
            </a:endParaRPr>
          </a:p>
        </p:txBody>
      </p:sp>
      <p:sp>
        <p:nvSpPr>
          <p:cNvPr id="20" name="Šipka doprava 19"/>
          <p:cNvSpPr/>
          <p:nvPr/>
        </p:nvSpPr>
        <p:spPr>
          <a:xfrm>
            <a:off x="3357554" y="2928934"/>
            <a:ext cx="428628" cy="214314"/>
          </a:xfrm>
          <a:prstGeom prst="rightArrow">
            <a:avLst/>
          </a:prstGeom>
          <a:solidFill>
            <a:schemeClr val="accent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ln>
                <a:solidFill>
                  <a:schemeClr val="tx1"/>
                </a:solidFill>
              </a:ln>
              <a:solidFill>
                <a:schemeClr val="accent1"/>
              </a:solidFill>
            </a:endParaRPr>
          </a:p>
        </p:txBody>
      </p:sp>
      <p:sp>
        <p:nvSpPr>
          <p:cNvPr id="21" name="Šipka dolů 20"/>
          <p:cNvSpPr/>
          <p:nvPr/>
        </p:nvSpPr>
        <p:spPr>
          <a:xfrm>
            <a:off x="3929058" y="2928934"/>
            <a:ext cx="214314" cy="428628"/>
          </a:xfrm>
          <a:prstGeom prst="downArrow">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Šipka doprava 21"/>
          <p:cNvSpPr/>
          <p:nvPr/>
        </p:nvSpPr>
        <p:spPr>
          <a:xfrm>
            <a:off x="4357686" y="3214686"/>
            <a:ext cx="428628" cy="214314"/>
          </a:xfrm>
          <a:prstGeom prst="rightArrow">
            <a:avLst/>
          </a:prstGeom>
          <a:solidFill>
            <a:schemeClr val="accent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ln>
                <a:solidFill>
                  <a:schemeClr val="tx1"/>
                </a:solidFill>
              </a:ln>
              <a:solidFill>
                <a:schemeClr val="accent1"/>
              </a:solidFill>
            </a:endParaRPr>
          </a:p>
        </p:txBody>
      </p:sp>
      <p:sp>
        <p:nvSpPr>
          <p:cNvPr id="23" name="Šipka nahoru 22"/>
          <p:cNvSpPr/>
          <p:nvPr/>
        </p:nvSpPr>
        <p:spPr>
          <a:xfrm>
            <a:off x="5000628" y="2928934"/>
            <a:ext cx="214314" cy="428628"/>
          </a:xfrm>
          <a:prstGeom prst="upArrow">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 name="Šipka doprava 23"/>
          <p:cNvSpPr/>
          <p:nvPr/>
        </p:nvSpPr>
        <p:spPr>
          <a:xfrm>
            <a:off x="785786" y="2857496"/>
            <a:ext cx="428628" cy="214314"/>
          </a:xfrm>
          <a:prstGeom prst="rightArrow">
            <a:avLst/>
          </a:prstGeom>
          <a:solidFill>
            <a:schemeClr val="accent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ln>
                <a:solidFill>
                  <a:schemeClr val="tx1"/>
                </a:solidFill>
              </a:ln>
              <a:solidFill>
                <a:schemeClr val="accent1"/>
              </a:solidFill>
            </a:endParaRPr>
          </a:p>
        </p:txBody>
      </p:sp>
      <p:sp>
        <p:nvSpPr>
          <p:cNvPr id="25" name="Šipka nahoru 24"/>
          <p:cNvSpPr/>
          <p:nvPr/>
        </p:nvSpPr>
        <p:spPr>
          <a:xfrm>
            <a:off x="1000100" y="4143380"/>
            <a:ext cx="214314" cy="428628"/>
          </a:xfrm>
          <a:prstGeom prst="upArrow">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Šipka doprava 25"/>
          <p:cNvSpPr/>
          <p:nvPr/>
        </p:nvSpPr>
        <p:spPr>
          <a:xfrm>
            <a:off x="1428728" y="4143380"/>
            <a:ext cx="428628" cy="214314"/>
          </a:xfrm>
          <a:prstGeom prst="rightArrow">
            <a:avLst/>
          </a:prstGeom>
          <a:solidFill>
            <a:schemeClr val="accent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ln>
                <a:solidFill>
                  <a:schemeClr val="tx1"/>
                </a:solidFill>
              </a:ln>
              <a:solidFill>
                <a:schemeClr val="accent1"/>
              </a:solidFill>
            </a:endParaRPr>
          </a:p>
        </p:txBody>
      </p:sp>
      <p:sp>
        <p:nvSpPr>
          <p:cNvPr id="27" name="Šipka doprava 26"/>
          <p:cNvSpPr/>
          <p:nvPr/>
        </p:nvSpPr>
        <p:spPr>
          <a:xfrm>
            <a:off x="2000232" y="4143380"/>
            <a:ext cx="428628" cy="214314"/>
          </a:xfrm>
          <a:prstGeom prst="rightArrow">
            <a:avLst/>
          </a:prstGeom>
          <a:solidFill>
            <a:schemeClr val="accent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ln>
                <a:solidFill>
                  <a:schemeClr val="tx1"/>
                </a:solidFill>
              </a:ln>
              <a:solidFill>
                <a:schemeClr val="accent1"/>
              </a:solidFill>
            </a:endParaRPr>
          </a:p>
        </p:txBody>
      </p:sp>
      <p:sp>
        <p:nvSpPr>
          <p:cNvPr id="28" name="Šipka dolů 27"/>
          <p:cNvSpPr/>
          <p:nvPr/>
        </p:nvSpPr>
        <p:spPr>
          <a:xfrm>
            <a:off x="2571736" y="4143380"/>
            <a:ext cx="214314" cy="428628"/>
          </a:xfrm>
          <a:prstGeom prst="downArrow">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 name="Šipka doprava 28"/>
          <p:cNvSpPr/>
          <p:nvPr/>
        </p:nvSpPr>
        <p:spPr>
          <a:xfrm>
            <a:off x="3000364" y="4429132"/>
            <a:ext cx="428628" cy="214314"/>
          </a:xfrm>
          <a:prstGeom prst="rightArrow">
            <a:avLst/>
          </a:prstGeom>
          <a:solidFill>
            <a:schemeClr val="accent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ln>
                <a:solidFill>
                  <a:schemeClr val="tx1"/>
                </a:solidFill>
              </a:ln>
              <a:solidFill>
                <a:schemeClr val="accent1"/>
              </a:solidFill>
            </a:endParaRPr>
          </a:p>
        </p:txBody>
      </p:sp>
      <p:sp>
        <p:nvSpPr>
          <p:cNvPr id="30" name="Šipka nahoru 29"/>
          <p:cNvSpPr/>
          <p:nvPr/>
        </p:nvSpPr>
        <p:spPr>
          <a:xfrm>
            <a:off x="3571868" y="4143380"/>
            <a:ext cx="214314" cy="428628"/>
          </a:xfrm>
          <a:prstGeom prst="upArrow">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1" name="Šipka doprava 30"/>
          <p:cNvSpPr/>
          <p:nvPr/>
        </p:nvSpPr>
        <p:spPr>
          <a:xfrm>
            <a:off x="4000496" y="4143380"/>
            <a:ext cx="428628" cy="214314"/>
          </a:xfrm>
          <a:prstGeom prst="rightArrow">
            <a:avLst/>
          </a:prstGeom>
          <a:solidFill>
            <a:schemeClr val="accent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ln>
                <a:solidFill>
                  <a:schemeClr val="tx1"/>
                </a:solidFill>
              </a:ln>
              <a:solidFill>
                <a:schemeClr val="accent1"/>
              </a:solidFill>
            </a:endParaRPr>
          </a:p>
        </p:txBody>
      </p:sp>
      <p:sp>
        <p:nvSpPr>
          <p:cNvPr id="32" name="Šipka doprava 31"/>
          <p:cNvSpPr/>
          <p:nvPr/>
        </p:nvSpPr>
        <p:spPr>
          <a:xfrm>
            <a:off x="4643438" y="4143380"/>
            <a:ext cx="428628" cy="214314"/>
          </a:xfrm>
          <a:prstGeom prst="rightArrow">
            <a:avLst/>
          </a:prstGeom>
          <a:solidFill>
            <a:schemeClr val="accent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ln>
                <a:solidFill>
                  <a:schemeClr val="tx1"/>
                </a:solidFill>
              </a:ln>
              <a:solidFill>
                <a:schemeClr val="accent1"/>
              </a:solidFill>
            </a:endParaRPr>
          </a:p>
        </p:txBody>
      </p:sp>
      <p:sp>
        <p:nvSpPr>
          <p:cNvPr id="33" name="Šipka dolů 32"/>
          <p:cNvSpPr/>
          <p:nvPr/>
        </p:nvSpPr>
        <p:spPr>
          <a:xfrm>
            <a:off x="5214942" y="4143380"/>
            <a:ext cx="214314" cy="428628"/>
          </a:xfrm>
          <a:prstGeom prst="downArrow">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34" name="Obrázek 33" descr="1a9047a-183603-her7_16_9_0-740x416.jpg"/>
          <p:cNvPicPr>
            <a:picLocks noChangeAspect="1"/>
          </p:cNvPicPr>
          <p:nvPr/>
        </p:nvPicPr>
        <p:blipFill>
          <a:blip r:embed="rId2"/>
          <a:stretch>
            <a:fillRect/>
          </a:stretch>
        </p:blipFill>
        <p:spPr>
          <a:xfrm>
            <a:off x="6072198" y="1142984"/>
            <a:ext cx="1214446" cy="1302299"/>
          </a:xfrm>
          <a:prstGeom prst="rect">
            <a:avLst/>
          </a:prstGeom>
        </p:spPr>
      </p:pic>
      <p:pic>
        <p:nvPicPr>
          <p:cNvPr id="36" name="Obrázek 35" descr="D4PUYq.jpeg"/>
          <p:cNvPicPr>
            <a:picLocks noChangeAspect="1"/>
          </p:cNvPicPr>
          <p:nvPr/>
        </p:nvPicPr>
        <p:blipFill>
          <a:blip r:embed="rId3"/>
          <a:stretch>
            <a:fillRect/>
          </a:stretch>
        </p:blipFill>
        <p:spPr>
          <a:xfrm>
            <a:off x="6072198" y="2500306"/>
            <a:ext cx="1285871" cy="1234436"/>
          </a:xfrm>
          <a:prstGeom prst="rect">
            <a:avLst/>
          </a:prstGeom>
        </p:spPr>
      </p:pic>
      <p:pic>
        <p:nvPicPr>
          <p:cNvPr id="37" name="Obrázek 36" descr="d18e238d-5b74-497c-b1d7-21686a35b184.jpg"/>
          <p:cNvPicPr>
            <a:picLocks noChangeAspect="1"/>
          </p:cNvPicPr>
          <p:nvPr/>
        </p:nvPicPr>
        <p:blipFill>
          <a:blip r:embed="rId4" cstate="print"/>
          <a:stretch>
            <a:fillRect/>
          </a:stretch>
        </p:blipFill>
        <p:spPr>
          <a:xfrm>
            <a:off x="6072198" y="3857628"/>
            <a:ext cx="1044996" cy="1300148"/>
          </a:xfrm>
          <a:prstGeom prst="rect">
            <a:avLst/>
          </a:prstGeom>
        </p:spPr>
      </p:pic>
      <p:sp>
        <p:nvSpPr>
          <p:cNvPr id="38" name="Šipka nahoru 37"/>
          <p:cNvSpPr/>
          <p:nvPr/>
        </p:nvSpPr>
        <p:spPr>
          <a:xfrm>
            <a:off x="357158" y="6000768"/>
            <a:ext cx="142876" cy="285752"/>
          </a:xfrm>
          <a:prstGeom prst="upArrow">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Šipka doprava 38"/>
          <p:cNvSpPr/>
          <p:nvPr/>
        </p:nvSpPr>
        <p:spPr>
          <a:xfrm>
            <a:off x="571472" y="5929330"/>
            <a:ext cx="357190" cy="142876"/>
          </a:xfrm>
          <a:prstGeom prst="rightArrow">
            <a:avLst/>
          </a:prstGeom>
          <a:solidFill>
            <a:schemeClr val="accent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ln>
                <a:solidFill>
                  <a:schemeClr val="tx1"/>
                </a:solidFill>
              </a:ln>
              <a:solidFill>
                <a:schemeClr val="accent1"/>
              </a:solidFill>
            </a:endParaRPr>
          </a:p>
        </p:txBody>
      </p:sp>
      <p:sp>
        <p:nvSpPr>
          <p:cNvPr id="40" name="Šipka dolů 39"/>
          <p:cNvSpPr/>
          <p:nvPr/>
        </p:nvSpPr>
        <p:spPr>
          <a:xfrm>
            <a:off x="1000100" y="6000768"/>
            <a:ext cx="142876" cy="285752"/>
          </a:xfrm>
          <a:prstGeom prst="downArrow">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Šipka doprava 40"/>
          <p:cNvSpPr/>
          <p:nvPr/>
        </p:nvSpPr>
        <p:spPr>
          <a:xfrm>
            <a:off x="1214414" y="6143644"/>
            <a:ext cx="357190" cy="142876"/>
          </a:xfrm>
          <a:prstGeom prst="rightArrow">
            <a:avLst/>
          </a:prstGeom>
          <a:solidFill>
            <a:schemeClr val="accent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ln>
                <a:solidFill>
                  <a:schemeClr val="tx1"/>
                </a:solidFill>
              </a:ln>
              <a:solidFill>
                <a:schemeClr val="accent1"/>
              </a:solidFill>
            </a:endParaRPr>
          </a:p>
        </p:txBody>
      </p:sp>
      <p:sp>
        <p:nvSpPr>
          <p:cNvPr id="42" name="Šipka nahoru 41"/>
          <p:cNvSpPr/>
          <p:nvPr/>
        </p:nvSpPr>
        <p:spPr>
          <a:xfrm>
            <a:off x="1643042" y="5929330"/>
            <a:ext cx="142876" cy="357190"/>
          </a:xfrm>
          <a:prstGeom prst="upArrow">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3" name="Šipka doprava 42"/>
          <p:cNvSpPr/>
          <p:nvPr/>
        </p:nvSpPr>
        <p:spPr>
          <a:xfrm>
            <a:off x="1928794" y="5929330"/>
            <a:ext cx="357190" cy="142876"/>
          </a:xfrm>
          <a:prstGeom prst="rightArrow">
            <a:avLst/>
          </a:prstGeom>
          <a:solidFill>
            <a:schemeClr val="accent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ln>
                <a:solidFill>
                  <a:schemeClr val="tx1"/>
                </a:solidFill>
              </a:ln>
              <a:solidFill>
                <a:schemeClr val="accent1"/>
              </a:solidFill>
            </a:endParaRPr>
          </a:p>
        </p:txBody>
      </p:sp>
      <p:sp>
        <p:nvSpPr>
          <p:cNvPr id="44" name="Šipka doprava 43"/>
          <p:cNvSpPr/>
          <p:nvPr/>
        </p:nvSpPr>
        <p:spPr>
          <a:xfrm>
            <a:off x="2428860" y="5929330"/>
            <a:ext cx="357190" cy="142876"/>
          </a:xfrm>
          <a:prstGeom prst="rightArrow">
            <a:avLst/>
          </a:prstGeom>
          <a:solidFill>
            <a:schemeClr val="accent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ln>
                <a:solidFill>
                  <a:schemeClr val="tx1"/>
                </a:solidFill>
              </a:ln>
              <a:solidFill>
                <a:schemeClr val="accent1"/>
              </a:solidFill>
            </a:endParaRPr>
          </a:p>
        </p:txBody>
      </p:sp>
      <p:sp>
        <p:nvSpPr>
          <p:cNvPr id="46" name="Šipka dolů 45"/>
          <p:cNvSpPr/>
          <p:nvPr/>
        </p:nvSpPr>
        <p:spPr>
          <a:xfrm>
            <a:off x="2857488" y="6000768"/>
            <a:ext cx="142876" cy="285752"/>
          </a:xfrm>
          <a:prstGeom prst="downArrow">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7" name="Šipka doprava 46"/>
          <p:cNvSpPr/>
          <p:nvPr/>
        </p:nvSpPr>
        <p:spPr>
          <a:xfrm>
            <a:off x="3071802" y="6215082"/>
            <a:ext cx="357190" cy="142876"/>
          </a:xfrm>
          <a:prstGeom prst="rightArrow">
            <a:avLst/>
          </a:prstGeom>
          <a:solidFill>
            <a:schemeClr val="accent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ln>
                <a:solidFill>
                  <a:schemeClr val="tx1"/>
                </a:solidFill>
              </a:ln>
              <a:solidFill>
                <a:schemeClr val="accent1"/>
              </a:solidFill>
            </a:endParaRPr>
          </a:p>
        </p:txBody>
      </p:sp>
      <p:sp>
        <p:nvSpPr>
          <p:cNvPr id="48" name="Šipka nahoru 47"/>
          <p:cNvSpPr/>
          <p:nvPr/>
        </p:nvSpPr>
        <p:spPr>
          <a:xfrm>
            <a:off x="3500430" y="5929330"/>
            <a:ext cx="142876" cy="357190"/>
          </a:xfrm>
          <a:prstGeom prst="upArrow">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49" name="Obrázek 48" descr="2a8debdc0e42179368372fd8fc1756d0.png"/>
          <p:cNvPicPr>
            <a:picLocks noChangeAspect="1"/>
          </p:cNvPicPr>
          <p:nvPr/>
        </p:nvPicPr>
        <p:blipFill>
          <a:blip r:embed="rId5"/>
          <a:stretch>
            <a:fillRect/>
          </a:stretch>
        </p:blipFill>
        <p:spPr>
          <a:xfrm>
            <a:off x="6786578" y="5429264"/>
            <a:ext cx="1176326" cy="1176326"/>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6083320"/>
          </a:xfrm>
        </p:spPr>
        <p:txBody>
          <a:bodyPr>
            <a:normAutofit fontScale="90000"/>
          </a:bodyPr>
          <a:lstStyle/>
          <a:p>
            <a:r>
              <a:rPr lang="cs-CZ" sz="2400" dirty="0" err="1" smtClean="0">
                <a:solidFill>
                  <a:schemeClr val="accent1">
                    <a:lumMod val="75000"/>
                  </a:schemeClr>
                </a:solidFill>
              </a:rPr>
              <a:t>Bajaja</a:t>
            </a:r>
            <a:r>
              <a:rPr lang="cs-CZ" sz="2400" dirty="0" smtClean="0">
                <a:solidFill>
                  <a:schemeClr val="accent1">
                    <a:lumMod val="75000"/>
                  </a:schemeClr>
                </a:solidFill>
              </a:rPr>
              <a:t> se přestrojil za chudého a němého sluhu, aby zachránil princeznu. Co si myslíš, že by si o něm mohla princezna myslet poté,  co byla zachráněna? zkus to vyluštit v následujícím rébusu. </a:t>
            </a:r>
            <a:br>
              <a:rPr lang="cs-CZ" sz="2400" dirty="0" smtClean="0">
                <a:solidFill>
                  <a:schemeClr val="accent1">
                    <a:lumMod val="75000"/>
                  </a:schemeClr>
                </a:solidFill>
              </a:rPr>
            </a:br>
            <a:r>
              <a:rPr lang="cs-CZ" sz="2400" dirty="0" smtClean="0">
                <a:solidFill>
                  <a:schemeClr val="accent1">
                    <a:lumMod val="75000"/>
                  </a:schemeClr>
                </a:solidFill>
              </a:rPr>
              <a:t/>
            </a:r>
            <a:br>
              <a:rPr lang="cs-CZ" sz="2400" dirty="0" smtClean="0">
                <a:solidFill>
                  <a:schemeClr val="accent1">
                    <a:lumMod val="75000"/>
                  </a:schemeClr>
                </a:solidFill>
              </a:rPr>
            </a:br>
            <a:r>
              <a:rPr lang="cs-CZ" sz="2400" dirty="0" smtClean="0">
                <a:solidFill>
                  <a:schemeClr val="accent1">
                    <a:lumMod val="75000"/>
                  </a:schemeClr>
                </a:solidFill>
              </a:rPr>
              <a:t/>
            </a:r>
            <a:br>
              <a:rPr lang="cs-CZ" sz="2400" dirty="0" smtClean="0">
                <a:solidFill>
                  <a:schemeClr val="accent1">
                    <a:lumMod val="75000"/>
                  </a:schemeClr>
                </a:solidFill>
              </a:rPr>
            </a:br>
            <a:r>
              <a:rPr lang="cs-CZ" sz="3200" dirty="0" err="1" smtClean="0">
                <a:solidFill>
                  <a:schemeClr val="tx1"/>
                </a:solidFill>
              </a:rPr>
              <a:t>Jabajamejhjůidr.an</a:t>
            </a:r>
            <a:r>
              <a:rPr lang="cs-CZ" sz="3200" dirty="0" smtClean="0">
                <a:solidFill>
                  <a:schemeClr val="tx1"/>
                </a:solidFill>
              </a:rPr>
              <a:t/>
            </a:r>
            <a:br>
              <a:rPr lang="cs-CZ" sz="3200" dirty="0" smtClean="0">
                <a:solidFill>
                  <a:schemeClr val="tx1"/>
                </a:solidFill>
              </a:rPr>
            </a:br>
            <a:r>
              <a:rPr lang="cs-CZ" sz="3200" dirty="0" smtClean="0">
                <a:solidFill>
                  <a:schemeClr val="tx1"/>
                </a:solidFill>
              </a:rPr>
              <a:t/>
            </a:r>
            <a:br>
              <a:rPr lang="cs-CZ" sz="3200" dirty="0" smtClean="0">
                <a:solidFill>
                  <a:schemeClr val="tx1"/>
                </a:solidFill>
              </a:rPr>
            </a:br>
            <a:r>
              <a:rPr lang="cs-CZ" sz="3200" dirty="0" smtClean="0">
                <a:solidFill>
                  <a:schemeClr val="tx1"/>
                </a:solidFill>
              </a:rPr>
              <a:t/>
            </a:r>
            <a:br>
              <a:rPr lang="cs-CZ" sz="3200" dirty="0" smtClean="0">
                <a:solidFill>
                  <a:schemeClr val="tx1"/>
                </a:solidFill>
              </a:rPr>
            </a:br>
            <a:r>
              <a:rPr lang="cs-CZ" sz="3200" dirty="0" smtClean="0">
                <a:solidFill>
                  <a:schemeClr val="tx1"/>
                </a:solidFill>
              </a:rPr>
              <a:t/>
            </a:r>
            <a:br>
              <a:rPr lang="cs-CZ" sz="3200" dirty="0" smtClean="0">
                <a:solidFill>
                  <a:schemeClr val="tx1"/>
                </a:solidFill>
              </a:rPr>
            </a:br>
            <a:r>
              <a:rPr lang="cs-CZ" sz="3200" dirty="0" smtClean="0">
                <a:solidFill>
                  <a:schemeClr val="tx1"/>
                </a:solidFill>
              </a:rPr>
              <a:t/>
            </a:r>
            <a:br>
              <a:rPr lang="cs-CZ" sz="3200" dirty="0" smtClean="0">
                <a:solidFill>
                  <a:schemeClr val="tx1"/>
                </a:solidFill>
              </a:rPr>
            </a:br>
            <a:r>
              <a:rPr lang="cs-CZ" sz="3200" dirty="0" smtClean="0">
                <a:solidFill>
                  <a:schemeClr val="tx1"/>
                </a:solidFill>
              </a:rPr>
              <a:t/>
            </a:r>
            <a:br>
              <a:rPr lang="cs-CZ" sz="3200" dirty="0" smtClean="0">
                <a:solidFill>
                  <a:schemeClr val="tx1"/>
                </a:solidFill>
              </a:rPr>
            </a:br>
            <a:r>
              <a:rPr lang="cs-CZ" sz="1300" dirty="0" smtClean="0">
                <a:solidFill>
                  <a:schemeClr val="tx1"/>
                </a:solidFill>
              </a:rPr>
              <a:t>rozlož si písmena po třech a čti je od konce. </a:t>
            </a:r>
            <a:r>
              <a:rPr lang="cs-CZ" sz="2000" dirty="0" smtClean="0">
                <a:solidFill>
                  <a:schemeClr val="tx1"/>
                </a:solidFill>
              </a:rPr>
              <a:t/>
            </a:r>
            <a:br>
              <a:rPr lang="cs-CZ" sz="2000" dirty="0" smtClean="0">
                <a:solidFill>
                  <a:schemeClr val="tx1"/>
                </a:solidFill>
              </a:rPr>
            </a:br>
            <a:endParaRPr lang="cs-CZ" sz="3200" dirty="0">
              <a:solidFill>
                <a:schemeClr val="accent1">
                  <a:lumMod val="75000"/>
                </a:schemeClr>
              </a:solidFill>
            </a:endParaRPr>
          </a:p>
        </p:txBody>
      </p:sp>
      <p:pic>
        <p:nvPicPr>
          <p:cNvPr id="3" name="Obrázek 2" descr="princ-bajaja-dvd-8594007301830.jpg"/>
          <p:cNvPicPr>
            <a:picLocks noChangeAspect="1"/>
          </p:cNvPicPr>
          <p:nvPr/>
        </p:nvPicPr>
        <p:blipFill>
          <a:blip r:embed="rId2"/>
          <a:stretch>
            <a:fillRect/>
          </a:stretch>
        </p:blipFill>
        <p:spPr>
          <a:xfrm>
            <a:off x="5500694" y="2285992"/>
            <a:ext cx="2428892" cy="350627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400" dirty="0" smtClean="0">
                <a:solidFill>
                  <a:schemeClr val="accent1">
                    <a:lumMod val="75000"/>
                  </a:schemeClr>
                </a:solidFill>
              </a:rPr>
              <a:t>Už víme, že </a:t>
            </a:r>
            <a:r>
              <a:rPr lang="cs-CZ" sz="2400" dirty="0" err="1" smtClean="0">
                <a:solidFill>
                  <a:schemeClr val="accent1">
                    <a:lumMod val="75000"/>
                  </a:schemeClr>
                </a:solidFill>
              </a:rPr>
              <a:t>bajaja</a:t>
            </a:r>
            <a:r>
              <a:rPr lang="cs-CZ" sz="2400" dirty="0" smtClean="0">
                <a:solidFill>
                  <a:schemeClr val="accent1">
                    <a:lumMod val="75000"/>
                  </a:schemeClr>
                </a:solidFill>
              </a:rPr>
              <a:t> zachránil princeznu. víš ale, před kým nebo před čím? Tajenka ti napoví, kdo se s </a:t>
            </a:r>
            <a:r>
              <a:rPr lang="cs-CZ" sz="2400" dirty="0" err="1" smtClean="0">
                <a:solidFill>
                  <a:schemeClr val="accent1">
                    <a:lumMod val="75000"/>
                  </a:schemeClr>
                </a:solidFill>
              </a:rPr>
              <a:t>bajajou</a:t>
            </a:r>
            <a:r>
              <a:rPr lang="cs-CZ" sz="2400" dirty="0" smtClean="0">
                <a:solidFill>
                  <a:schemeClr val="accent1">
                    <a:lumMod val="75000"/>
                  </a:schemeClr>
                </a:solidFill>
              </a:rPr>
              <a:t> utkal v souboji.</a:t>
            </a:r>
            <a:endParaRPr lang="cs-CZ" sz="2400" dirty="0">
              <a:solidFill>
                <a:schemeClr val="accent1">
                  <a:lumMod val="75000"/>
                </a:schemeClr>
              </a:solidFill>
            </a:endParaRPr>
          </a:p>
        </p:txBody>
      </p:sp>
      <p:sp>
        <p:nvSpPr>
          <p:cNvPr id="3" name="Zástupný symbol pro obsah 2"/>
          <p:cNvSpPr>
            <a:spLocks noGrp="1"/>
          </p:cNvSpPr>
          <p:nvPr>
            <p:ph sz="quarter" idx="1"/>
          </p:nvPr>
        </p:nvSpPr>
        <p:spPr/>
        <p:txBody>
          <a:bodyPr>
            <a:normAutofit/>
          </a:bodyPr>
          <a:lstStyle/>
          <a:p>
            <a:pPr>
              <a:buNone/>
            </a:pPr>
            <a:endParaRPr lang="cs-CZ" dirty="0" smtClean="0"/>
          </a:p>
          <a:p>
            <a:pPr>
              <a:buNone/>
            </a:pPr>
            <a:r>
              <a:rPr lang="cs-CZ" b="1" dirty="0" smtClean="0"/>
              <a:t>      1. 	</a:t>
            </a:r>
            <a:r>
              <a:rPr lang="cs-CZ" dirty="0" smtClean="0"/>
              <a:t>	</a:t>
            </a:r>
            <a:r>
              <a:rPr lang="cs-CZ" sz="2800" b="1" dirty="0" smtClean="0"/>
              <a:t>_ _ </a:t>
            </a:r>
            <a:r>
              <a:rPr lang="cs-CZ" sz="2800" b="1" u="sng" dirty="0" smtClean="0"/>
              <a:t>_</a:t>
            </a:r>
            <a:r>
              <a:rPr lang="cs-CZ" sz="2800" b="1" dirty="0" smtClean="0"/>
              <a:t> _ _ _ _ _ _ </a:t>
            </a:r>
          </a:p>
          <a:p>
            <a:pPr>
              <a:buNone/>
            </a:pPr>
            <a:r>
              <a:rPr lang="cs-CZ" sz="2800" b="1" dirty="0" smtClean="0"/>
              <a:t>     2.          </a:t>
            </a:r>
            <a:r>
              <a:rPr lang="cs-CZ" sz="2800" b="1" u="sng" dirty="0" smtClean="0"/>
              <a:t>_</a:t>
            </a:r>
            <a:r>
              <a:rPr lang="cs-CZ" sz="2800" b="1" dirty="0" smtClean="0"/>
              <a:t> _ _ _ _ _ _</a:t>
            </a:r>
          </a:p>
          <a:p>
            <a:pPr>
              <a:buNone/>
            </a:pPr>
            <a:r>
              <a:rPr lang="cs-CZ" sz="2800" b="1" dirty="0" smtClean="0"/>
              <a:t>	  3.          _ </a:t>
            </a:r>
            <a:r>
              <a:rPr lang="cs-CZ" sz="2800" b="1" u="sng" dirty="0" smtClean="0"/>
              <a:t>_</a:t>
            </a:r>
            <a:r>
              <a:rPr lang="cs-CZ" sz="2800" b="1" dirty="0" smtClean="0"/>
              <a:t> _ _ _ _ _ _</a:t>
            </a:r>
          </a:p>
          <a:p>
            <a:pPr>
              <a:buNone/>
            </a:pPr>
            <a:r>
              <a:rPr lang="cs-CZ" sz="2800" b="1" dirty="0" smtClean="0"/>
              <a:t>    4.           _ _ _ _ </a:t>
            </a:r>
            <a:r>
              <a:rPr lang="cs-CZ" sz="2800" b="1" u="sng" dirty="0" smtClean="0"/>
              <a:t>_</a:t>
            </a:r>
          </a:p>
          <a:p>
            <a:pPr>
              <a:buNone/>
            </a:pPr>
            <a:endParaRPr lang="cs-CZ" sz="2800" b="1" u="sng" dirty="0" smtClean="0"/>
          </a:p>
          <a:p>
            <a:pPr marL="514350" indent="-514350">
              <a:buAutoNum type="arabicPeriod"/>
            </a:pPr>
            <a:r>
              <a:rPr lang="cs-CZ" dirty="0" smtClean="0"/>
              <a:t>Liška a …</a:t>
            </a:r>
          </a:p>
          <a:p>
            <a:pPr marL="514350" indent="-514350">
              <a:buAutoNum type="arabicPeriod"/>
            </a:pPr>
            <a:r>
              <a:rPr lang="cs-CZ" dirty="0" smtClean="0"/>
              <a:t>Manka, </a:t>
            </a:r>
            <a:r>
              <a:rPr lang="cs-CZ" dirty="0" err="1" smtClean="0"/>
              <a:t>Cipísek</a:t>
            </a:r>
            <a:r>
              <a:rPr lang="cs-CZ" dirty="0" smtClean="0"/>
              <a:t> a …</a:t>
            </a:r>
          </a:p>
          <a:p>
            <a:pPr marL="514350" indent="-514350">
              <a:buAutoNum type="arabicPeriod"/>
            </a:pPr>
            <a:r>
              <a:rPr lang="cs-CZ" dirty="0" smtClean="0"/>
              <a:t>Vlk a …</a:t>
            </a:r>
          </a:p>
          <a:p>
            <a:pPr marL="514350" indent="-514350">
              <a:buAutoNum type="arabicPeriod"/>
            </a:pPr>
            <a:r>
              <a:rPr lang="cs-CZ" dirty="0" smtClean="0"/>
              <a:t>Bob a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3868742"/>
          </a:xfrm>
        </p:spPr>
        <p:txBody>
          <a:bodyPr>
            <a:normAutofit/>
          </a:bodyPr>
          <a:lstStyle/>
          <a:p>
            <a:r>
              <a:rPr lang="cs-CZ" dirty="0" smtClean="0">
                <a:solidFill>
                  <a:schemeClr val="accent1">
                    <a:lumMod val="75000"/>
                  </a:schemeClr>
                </a:solidFill>
              </a:rPr>
              <a:t>Výborně!!!! jestli jsi došel až sem, znamená to, že jsi splnil všechny úkoly. jistě to pro tebe nebylo nic těžkého. </a:t>
            </a:r>
            <a:br>
              <a:rPr lang="cs-CZ" dirty="0" smtClean="0">
                <a:solidFill>
                  <a:schemeClr val="accent1">
                    <a:lumMod val="75000"/>
                  </a:schemeClr>
                </a:solidFill>
              </a:rPr>
            </a:br>
            <a:r>
              <a:rPr lang="cs-CZ" dirty="0" smtClean="0">
                <a:solidFill>
                  <a:schemeClr val="accent1">
                    <a:lumMod val="75000"/>
                  </a:schemeClr>
                </a:solidFill>
              </a:rPr>
              <a:t>nyní na tebe čeká slíbená odměna. Stačí už jen načíst </a:t>
            </a:r>
            <a:r>
              <a:rPr lang="cs-CZ" dirty="0" err="1" smtClean="0">
                <a:solidFill>
                  <a:schemeClr val="accent1">
                    <a:lumMod val="75000"/>
                  </a:schemeClr>
                </a:solidFill>
              </a:rPr>
              <a:t>qr</a:t>
            </a:r>
            <a:r>
              <a:rPr lang="cs-CZ" dirty="0" smtClean="0">
                <a:solidFill>
                  <a:schemeClr val="accent1">
                    <a:lumMod val="75000"/>
                  </a:schemeClr>
                </a:solidFill>
              </a:rPr>
              <a:t> kód. </a:t>
            </a:r>
            <a:br>
              <a:rPr lang="cs-CZ" dirty="0" smtClean="0">
                <a:solidFill>
                  <a:schemeClr val="accent1">
                    <a:lumMod val="75000"/>
                  </a:schemeClr>
                </a:solidFill>
              </a:rPr>
            </a:br>
            <a:r>
              <a:rPr lang="cs-CZ" dirty="0" smtClean="0">
                <a:solidFill>
                  <a:schemeClr val="accent1">
                    <a:lumMod val="75000"/>
                  </a:schemeClr>
                </a:solidFill>
              </a:rPr>
              <a:t>užij si zábavu! </a:t>
            </a:r>
            <a:r>
              <a:rPr lang="cs-CZ" dirty="0" smtClean="0"/>
              <a:t/>
            </a:r>
            <a:br>
              <a:rPr lang="cs-CZ" dirty="0" smtClean="0"/>
            </a:br>
            <a:endParaRPr lang="cs-CZ" dirty="0"/>
          </a:p>
        </p:txBody>
      </p:sp>
      <p:pic>
        <p:nvPicPr>
          <p:cNvPr id="4" name="Obrázek 3" descr="Emoji_001.jpg"/>
          <p:cNvPicPr>
            <a:picLocks noChangeAspect="1"/>
          </p:cNvPicPr>
          <p:nvPr/>
        </p:nvPicPr>
        <p:blipFill>
          <a:blip r:embed="rId2" cstate="print"/>
          <a:stretch>
            <a:fillRect/>
          </a:stretch>
        </p:blipFill>
        <p:spPr>
          <a:xfrm>
            <a:off x="571472" y="3857628"/>
            <a:ext cx="2359833" cy="2643182"/>
          </a:xfrm>
          <a:prstGeom prst="rect">
            <a:avLst/>
          </a:prstGeom>
        </p:spPr>
      </p:pic>
      <p:pic>
        <p:nvPicPr>
          <p:cNvPr id="5" name="Obrázek 4" descr="18ada9f782a191cf0409a23620941b43.png"/>
          <p:cNvPicPr>
            <a:picLocks noChangeAspect="1"/>
          </p:cNvPicPr>
          <p:nvPr/>
        </p:nvPicPr>
        <p:blipFill>
          <a:blip r:embed="rId3"/>
          <a:stretch>
            <a:fillRect/>
          </a:stretch>
        </p:blipFill>
        <p:spPr>
          <a:xfrm>
            <a:off x="5643570" y="3929066"/>
            <a:ext cx="2033582" cy="2033582"/>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522</TotalTime>
  <Words>192</Words>
  <Application>Microsoft Office PowerPoint</Application>
  <PresentationFormat>Předvádění na obrazovce (4:3)</PresentationFormat>
  <Paragraphs>43</Paragraphs>
  <Slides>9</Slides>
  <Notes>0</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Arkýř</vt:lpstr>
      <vt:lpstr>Z pohádky do pohádky   Lucie Maléřová </vt:lpstr>
      <vt:lpstr>Téma: Šifrování  Ročník: 3.   Časová dotace: 45 min  Cíl: žák vyluští hádanku  Vzdělávací oblast: Informatika  Forma výuky: individuální, popř. hromadná  Pomůcky: papír, tužka, mobilní telefon či tablet, interaktivní tabule</vt:lpstr>
      <vt:lpstr>Tajemná osoba</vt:lpstr>
      <vt:lpstr>  Tvůj první úkol je zde:  21 : 7 = 35 : 5 = 56 : 7 = 25 : 5 = 32 : 8 =        Tajenku dostaneš, když seřadíš výsledky od nejmenšího k největšímu.    _ _ _ _ _    </vt:lpstr>
      <vt:lpstr>                  Určitě se ti podařilo vyplnit první úkol. Jsi Šikula! Teď už víš, že tajemná osoba je princ. Pomocí druhého úkolu zjistíš, jak se jmenoval.   K _ Á _ O _ N _    K _ L _ * Ě _ K _  P _ P _ L _ * _ R _ N _ E _ N _ A    Z _   M _ E * N _ _ L * T _ V _ Á _ K _  J _ Ů _ E _ K *   doplň jména princezen a královen ze známých pohádek a filmů.  </vt:lpstr>
      <vt:lpstr>Výborně! Vyluštil si rébus a víš, že tajená osoba je princ bajaja. Věděl bys ovšem, jak bajaja vypadal?                 </vt:lpstr>
      <vt:lpstr>Bajaja se přestrojil za chudého a němého sluhu, aby zachránil princeznu. Co si myslíš, že by si o něm mohla princezna myslet poté,  co byla zachráněna? zkus to vyluštit v následujícím rébusu.    Jabajamejhjůidr.an      rozlož si písmena po třech a čti je od konce.  </vt:lpstr>
      <vt:lpstr>Už víme, že bajaja zachránil princeznu. víš ale, před kým nebo před čím? Tajenka ti napoví, kdo se s bajajou utkal v souboji.</vt:lpstr>
      <vt:lpstr>Výborně!!!! jestli jsi došel až sem, znamená to, že jsi splnil všechny úkoly. jistě to pro tebe nebylo nic těžkého.  nyní na tebe čeká slíbená odměna. Stačí už jen načíst qr kód.  užij si zábavu!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 pohádky do pohádky   Lucie Maléřová U1St kombi 4. ročník 2022/2023</dc:title>
  <dc:creator>Uživatel</dc:creator>
  <cp:lastModifiedBy>Uživatel</cp:lastModifiedBy>
  <cp:revision>34</cp:revision>
  <dcterms:created xsi:type="dcterms:W3CDTF">2022-12-27T11:01:32Z</dcterms:created>
  <dcterms:modified xsi:type="dcterms:W3CDTF">2023-02-11T16:56:40Z</dcterms:modified>
</cp:coreProperties>
</file>