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58" r:id="rId11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8DFF3-D0E5-41B5-86AB-D00EE8FE22B8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548C3-7011-4EBB-B4FA-0DC39EC0C7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FEA5B-E41F-476C-8A91-C4CA8C1BD9E6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49AF5-0904-44EB-AD5D-3316D0B092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CD827-E66D-4FAC-87ED-48D792815E77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C602D-503C-4057-B878-E58B1FEBB7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7ED6C-297A-40BB-BF6B-DC16D30710D0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82E91-62FF-47C2-8E5A-147C568A3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60F75-54C6-4BC6-A2CC-8C3921672B9B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060E8-5B27-48CC-911F-D9C975A47D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A1973-95A5-4E2D-B973-FD3374692C99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5B105-ECC9-4E84-ADB2-1AF79C8054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7A511-61B1-42B7-A5B0-724428F967E3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E9B51-FDB4-4089-8217-A5E4672E99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3A3E-6973-445C-B75C-44D1822FC4C1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D57BF-DD89-4505-99CD-1388358BD6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917F2-9DED-4C17-90D3-404CC7FEE158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5773F-6D7A-4E87-9B22-7D310DE342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AAB47-1C52-451A-94DD-72457380FE62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02BC-2B68-4BB7-8727-E9A2BDBD5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22EE-FEF2-4089-BE9A-C810D95CAED7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FCB4A-D2EA-44C9-86CC-C27882752B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73FEF3-95A9-48ED-9AB9-9E215C2136F0}" type="datetimeFigureOut">
              <a:rPr lang="cs-CZ"/>
              <a:pPr>
                <a:defRPr/>
              </a:pPr>
              <a:t>21.03.2023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7F1052-DB0B-4E85-B949-23E4DAE60B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-compass-1.html" TargetMode="External"/><Relationship Id="rId2" Type="http://schemas.openxmlformats.org/officeDocument/2006/relationships/hyperlink" Target="http://www.clker.com/clipart-comp-gauch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lker.com/clipart-ruler-2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ovéPole 3"/>
          <p:cNvSpPr txBox="1">
            <a:spLocks noChangeArrowheads="1"/>
          </p:cNvSpPr>
          <p:nvPr/>
        </p:nvSpPr>
        <p:spPr bwMode="auto">
          <a:xfrm>
            <a:off x="3208338" y="3074988"/>
            <a:ext cx="4768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>
                <a:latin typeface="Calibri" pitchFamily="34" charset="0"/>
              </a:rPr>
              <a:t>Rýsování  trojúhelníku</a:t>
            </a:r>
          </a:p>
        </p:txBody>
      </p:sp>
      <p:pic>
        <p:nvPicPr>
          <p:cNvPr id="13314" name="Obrázek 4" descr="Obsah obrázku objekt&#10;&#10;Popis byl vytvořen automaticky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71461">
            <a:off x="5119688" y="2433638"/>
            <a:ext cx="6272212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Obrázek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50871">
            <a:off x="1627188" y="814388"/>
            <a:ext cx="1776412" cy="491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bdélník 2"/>
          <p:cNvSpPr>
            <a:spLocks noChangeArrowheads="1"/>
          </p:cNvSpPr>
          <p:nvPr/>
        </p:nvSpPr>
        <p:spPr bwMode="auto">
          <a:xfrm>
            <a:off x="2897188" y="2355850"/>
            <a:ext cx="4745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  <a:hlinkClick r:id="rId2"/>
              </a:rPr>
              <a:t>http://www.clker.com/clipart-comp-gauche.html</a:t>
            </a:r>
            <a:endParaRPr lang="cs-CZ">
              <a:latin typeface="Calibri" pitchFamily="34" charset="0"/>
            </a:endParaRPr>
          </a:p>
        </p:txBody>
      </p:sp>
      <p:sp>
        <p:nvSpPr>
          <p:cNvPr id="22530" name="Obdélník 3"/>
          <p:cNvSpPr>
            <a:spLocks noChangeArrowheads="1"/>
          </p:cNvSpPr>
          <p:nvPr/>
        </p:nvSpPr>
        <p:spPr bwMode="auto">
          <a:xfrm>
            <a:off x="2901950" y="2708275"/>
            <a:ext cx="4479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  <a:hlinkClick r:id="rId3"/>
              </a:rPr>
              <a:t>http://www.clker.com/clipart-compass-1.html</a:t>
            </a:r>
            <a:endParaRPr lang="cs-CZ">
              <a:latin typeface="Calibri" pitchFamily="34" charset="0"/>
            </a:endParaRPr>
          </a:p>
        </p:txBody>
      </p:sp>
      <p:sp>
        <p:nvSpPr>
          <p:cNvPr id="22531" name="Obdélník 4"/>
          <p:cNvSpPr>
            <a:spLocks noChangeArrowheads="1"/>
          </p:cNvSpPr>
          <p:nvPr/>
        </p:nvSpPr>
        <p:spPr bwMode="auto">
          <a:xfrm>
            <a:off x="2897188" y="3059113"/>
            <a:ext cx="4116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  <a:hlinkClick r:id="rId4"/>
              </a:rPr>
              <a:t>http://www.clker.com/clipart-ruler-2.html</a:t>
            </a:r>
            <a:endParaRPr lang="cs-CZ">
              <a:latin typeface="Calibri" pitchFamily="34" charset="0"/>
            </a:endParaRPr>
          </a:p>
        </p:txBody>
      </p:sp>
      <p:sp>
        <p:nvSpPr>
          <p:cNvPr id="22532" name="TextovéPole 6"/>
          <p:cNvSpPr txBox="1">
            <a:spLocks noChangeArrowheads="1"/>
          </p:cNvSpPr>
          <p:nvPr/>
        </p:nvSpPr>
        <p:spPr bwMode="auto">
          <a:xfrm>
            <a:off x="2835275" y="1681163"/>
            <a:ext cx="65214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Zdroje obrázků:</a:t>
            </a:r>
          </a:p>
          <a:p>
            <a:r>
              <a:rPr lang="cs-CZ">
                <a:latin typeface="Calibri" pitchFamily="34" charset="0"/>
              </a:rPr>
              <a:t>[ cit. 2020 – 04 – 16 ]. Dostupné pod licencí public domain naWWW:</a:t>
            </a:r>
          </a:p>
        </p:txBody>
      </p:sp>
      <p:sp>
        <p:nvSpPr>
          <p:cNvPr id="22533" name="TextovéPole 7"/>
          <p:cNvSpPr txBox="1">
            <a:spLocks noChangeArrowheads="1"/>
          </p:cNvSpPr>
          <p:nvPr/>
        </p:nvSpPr>
        <p:spPr bwMode="auto">
          <a:xfrm>
            <a:off x="2646363" y="2387600"/>
            <a:ext cx="300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&lt;</a:t>
            </a:r>
          </a:p>
        </p:txBody>
      </p:sp>
      <p:sp>
        <p:nvSpPr>
          <p:cNvPr id="22534" name="TextovéPole 8"/>
          <p:cNvSpPr txBox="1">
            <a:spLocks noChangeArrowheads="1"/>
          </p:cNvSpPr>
          <p:nvPr/>
        </p:nvSpPr>
        <p:spPr bwMode="auto">
          <a:xfrm>
            <a:off x="2646363" y="2787650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&lt;</a:t>
            </a:r>
          </a:p>
        </p:txBody>
      </p:sp>
      <p:sp>
        <p:nvSpPr>
          <p:cNvPr id="22535" name="TextovéPole 9"/>
          <p:cNvSpPr txBox="1">
            <a:spLocks noChangeArrowheads="1"/>
          </p:cNvSpPr>
          <p:nvPr/>
        </p:nvSpPr>
        <p:spPr bwMode="auto">
          <a:xfrm>
            <a:off x="2646363" y="3108325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&lt;</a:t>
            </a:r>
          </a:p>
        </p:txBody>
      </p:sp>
      <p:sp>
        <p:nvSpPr>
          <p:cNvPr id="22536" name="TextovéPole 10"/>
          <p:cNvSpPr txBox="1">
            <a:spLocks noChangeArrowheads="1"/>
          </p:cNvSpPr>
          <p:nvPr/>
        </p:nvSpPr>
        <p:spPr bwMode="auto">
          <a:xfrm>
            <a:off x="7488238" y="2387600"/>
            <a:ext cx="300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&gt;</a:t>
            </a:r>
          </a:p>
        </p:txBody>
      </p:sp>
      <p:sp>
        <p:nvSpPr>
          <p:cNvPr id="22537" name="TextovéPole 11"/>
          <p:cNvSpPr txBox="1">
            <a:spLocks noChangeArrowheads="1"/>
          </p:cNvSpPr>
          <p:nvPr/>
        </p:nvSpPr>
        <p:spPr bwMode="auto">
          <a:xfrm>
            <a:off x="7216775" y="2708275"/>
            <a:ext cx="300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&gt;</a:t>
            </a:r>
          </a:p>
        </p:txBody>
      </p:sp>
      <p:sp>
        <p:nvSpPr>
          <p:cNvPr id="22538" name="TextovéPole 12"/>
          <p:cNvSpPr txBox="1">
            <a:spLocks noChangeArrowheads="1"/>
          </p:cNvSpPr>
          <p:nvPr/>
        </p:nvSpPr>
        <p:spPr bwMode="auto">
          <a:xfrm>
            <a:off x="6843713" y="3059113"/>
            <a:ext cx="30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libri" pitchFamily="34" charset="0"/>
              </a:rPr>
              <a:t>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objekt&#10;&#10;Popis byl vytvořen automaticky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49957">
            <a:off x="4764088" y="836613"/>
            <a:ext cx="6270625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6276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Narýsuj trojúhelník ABC, AB = BC = AC = 120 mm.</a:t>
            </a:r>
          </a:p>
          <a:p>
            <a:r>
              <a:rPr lang="cs-CZ" sz="2400">
                <a:latin typeface="Calibri" pitchFamily="34" charset="0"/>
              </a:rPr>
              <a:t>O jaký trojúhelník jde?</a:t>
            </a:r>
          </a:p>
          <a:p>
            <a:r>
              <a:rPr lang="cs-CZ" sz="2400">
                <a:latin typeface="Calibri" pitchFamily="34" charset="0"/>
              </a:rPr>
              <a:t>Vypočítej jeho obvod.</a:t>
            </a:r>
          </a:p>
          <a:p>
            <a:r>
              <a:rPr lang="cs-CZ" sz="2400">
                <a:latin typeface="Calibri" pitchFamily="34" charset="0"/>
              </a:rPr>
              <a:t>Konstrukční postup: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40" name="Skupina 13"/>
          <p:cNvGrpSpPr>
            <a:grpSpLocks/>
          </p:cNvGrpSpPr>
          <p:nvPr/>
        </p:nvGrpSpPr>
        <p:grpSpPr bwMode="auto">
          <a:xfrm>
            <a:off x="-1808163" y="2111375"/>
            <a:ext cx="6472238" cy="2635250"/>
            <a:chOff x="1556800" y="2248411"/>
            <a:chExt cx="6471459" cy="2634132"/>
          </a:xfrm>
        </p:grpSpPr>
        <p:pic>
          <p:nvPicPr>
            <p:cNvPr id="14341" name="Obrázek 2" descr="Obsah obrázku metr&#10;&#10;Popis byl vytvořen automaticky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1552719">
              <a:off x="3688186" y="2432035"/>
              <a:ext cx="4340073" cy="2395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342" name="Skupina 12"/>
            <p:cNvGrpSpPr>
              <a:grpSpLocks/>
            </p:cNvGrpSpPr>
            <p:nvPr/>
          </p:nvGrpSpPr>
          <p:grpSpPr bwMode="auto">
            <a:xfrm rot="-410427">
              <a:off x="1556800" y="2248411"/>
              <a:ext cx="4072236" cy="2634132"/>
              <a:chOff x="2926163" y="1662935"/>
              <a:chExt cx="4072236" cy="2634132"/>
            </a:xfrm>
          </p:grpSpPr>
          <p:pic>
            <p:nvPicPr>
              <p:cNvPr id="14343" name="Obrázek 3" descr="Obsah obrázku metr&#10;&#10;Popis byl vytvořen automaticky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1919086" flipH="1">
                <a:off x="2926163" y="1662935"/>
                <a:ext cx="4072236" cy="2634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Vývojový diagram: ukončení 9"/>
              <p:cNvSpPr/>
              <p:nvPr/>
            </p:nvSpPr>
            <p:spPr>
              <a:xfrm rot="410427">
                <a:off x="5876345" y="2240529"/>
                <a:ext cx="507939" cy="296736"/>
              </a:xfrm>
              <a:prstGeom prst="flowChartTermina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 rot="410427">
                <a:off x="6123037" y="1761018"/>
                <a:ext cx="109525" cy="4776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01315 0.46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" y="2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rázek 5" descr="Obsah obrázku objekt&#10;&#10;Popis byl vytvořen automaticky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49957">
            <a:off x="4987925" y="2617788"/>
            <a:ext cx="6272213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6276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Narýsuj trojúhelník ABC, AB = BC = AC = 120 mm.</a:t>
            </a:r>
          </a:p>
          <a:p>
            <a:r>
              <a:rPr lang="cs-CZ" sz="2400">
                <a:latin typeface="Calibri" pitchFamily="34" charset="0"/>
              </a:rPr>
              <a:t>O jaký trojúhelník jde?</a:t>
            </a:r>
          </a:p>
          <a:p>
            <a:r>
              <a:rPr lang="cs-CZ" sz="2400">
                <a:latin typeface="Calibri" pitchFamily="34" charset="0"/>
              </a:rPr>
              <a:t>Vypočítej jeho obvod.</a:t>
            </a:r>
          </a:p>
          <a:p>
            <a:r>
              <a:rPr lang="cs-CZ" sz="2400">
                <a:latin typeface="Calibri" pitchFamily="34" charset="0"/>
              </a:rPr>
              <a:t>Konstrukční postup: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Skupina 13"/>
          <p:cNvGrpSpPr>
            <a:grpSpLocks/>
          </p:cNvGrpSpPr>
          <p:nvPr/>
        </p:nvGrpSpPr>
        <p:grpSpPr bwMode="auto">
          <a:xfrm>
            <a:off x="4521200" y="1281113"/>
            <a:ext cx="6038850" cy="3443287"/>
            <a:chOff x="2205295" y="2272687"/>
            <a:chExt cx="6037919" cy="3444178"/>
          </a:xfrm>
        </p:grpSpPr>
        <p:pic>
          <p:nvPicPr>
            <p:cNvPr id="15367" name="Obrázek 2" descr="Obsah obrázku metr&#10;&#10;Popis byl vytvořen automaticky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86265">
              <a:off x="2674864" y="2811812"/>
              <a:ext cx="5568350" cy="2905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368" name="Skupina 12"/>
            <p:cNvGrpSpPr>
              <a:grpSpLocks/>
            </p:cNvGrpSpPr>
            <p:nvPr/>
          </p:nvGrpSpPr>
          <p:grpSpPr bwMode="auto">
            <a:xfrm rot="-410427">
              <a:off x="2205295" y="2272687"/>
              <a:ext cx="4072236" cy="3311128"/>
              <a:chOff x="3526834" y="1761868"/>
              <a:chExt cx="4072236" cy="3311128"/>
            </a:xfrm>
          </p:grpSpPr>
          <p:pic>
            <p:nvPicPr>
              <p:cNvPr id="15369" name="Obrázek 3" descr="Obsah obrázku metr&#10;&#10;Popis byl vytvořen automaticky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flipH="1">
                <a:off x="3526834" y="2438864"/>
                <a:ext cx="4072236" cy="2634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Vývojový diagram: ukončení 9"/>
              <p:cNvSpPr/>
              <p:nvPr/>
            </p:nvSpPr>
            <p:spPr>
              <a:xfrm rot="410427">
                <a:off x="5877144" y="2239860"/>
                <a:ext cx="507922" cy="296940"/>
              </a:xfrm>
              <a:prstGeom prst="flowChartTermina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 rot="410427">
                <a:off x="6122062" y="1761410"/>
                <a:ext cx="109521" cy="47796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</p:grpSp>
      </p:grpSp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4540250" y="5686425"/>
            <a:ext cx="361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570913" y="5686425"/>
            <a:ext cx="35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6276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Narýsuj trojúhelník ABC, AB = BC = AC = 120 mm.</a:t>
            </a:r>
          </a:p>
          <a:p>
            <a:r>
              <a:rPr lang="cs-CZ" sz="2400">
                <a:latin typeface="Calibri" pitchFamily="34" charset="0"/>
              </a:rPr>
              <a:t>O jaký trojúhelník jde?</a:t>
            </a:r>
          </a:p>
          <a:p>
            <a:r>
              <a:rPr lang="cs-CZ" sz="2400">
                <a:latin typeface="Calibri" pitchFamily="34" charset="0"/>
              </a:rPr>
              <a:t>Vypočítej jeho obvod.</a:t>
            </a:r>
          </a:p>
          <a:p>
            <a:r>
              <a:rPr lang="cs-CZ" sz="2400">
                <a:latin typeface="Calibri" pitchFamily="34" charset="0"/>
              </a:rPr>
              <a:t>Konstrukční postup: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Skupina 13"/>
          <p:cNvGrpSpPr>
            <a:grpSpLocks/>
          </p:cNvGrpSpPr>
          <p:nvPr/>
        </p:nvGrpSpPr>
        <p:grpSpPr bwMode="auto">
          <a:xfrm rot="3699024">
            <a:off x="6223794" y="2274094"/>
            <a:ext cx="6038850" cy="3443288"/>
            <a:chOff x="2205295" y="2272687"/>
            <a:chExt cx="6037919" cy="3444178"/>
          </a:xfrm>
        </p:grpSpPr>
        <p:pic>
          <p:nvPicPr>
            <p:cNvPr id="16391" name="Obrázek 2" descr="Obsah obrázku metr&#10;&#10;Popis byl vytvořen automaticky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86265">
              <a:off x="2674864" y="2811812"/>
              <a:ext cx="5568350" cy="2905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392" name="Skupina 12"/>
            <p:cNvGrpSpPr>
              <a:grpSpLocks/>
            </p:cNvGrpSpPr>
            <p:nvPr/>
          </p:nvGrpSpPr>
          <p:grpSpPr bwMode="auto">
            <a:xfrm rot="-410427">
              <a:off x="2205295" y="2272687"/>
              <a:ext cx="4072236" cy="3311128"/>
              <a:chOff x="3526834" y="1761868"/>
              <a:chExt cx="4072236" cy="3311128"/>
            </a:xfrm>
          </p:grpSpPr>
          <p:pic>
            <p:nvPicPr>
              <p:cNvPr id="16393" name="Obrázek 3" descr="Obsah obrázku metr&#10;&#10;Popis byl vytvořen automaticky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H="1">
                <a:off x="3526834" y="2438864"/>
                <a:ext cx="4072236" cy="2634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Vývojový diagram: ukončení 9"/>
              <p:cNvSpPr/>
              <p:nvPr/>
            </p:nvSpPr>
            <p:spPr>
              <a:xfrm rot="410427">
                <a:off x="5876177" y="2240665"/>
                <a:ext cx="507922" cy="296939"/>
              </a:xfrm>
              <a:prstGeom prst="flowChartTermina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 rot="410427">
                <a:off x="6122750" y="1761941"/>
                <a:ext cx="109521" cy="47796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</p:grpSp>
      </p:grpSp>
      <p:sp>
        <p:nvSpPr>
          <p:cNvPr id="16388" name="TextovéPole 1"/>
          <p:cNvSpPr txBox="1">
            <a:spLocks noChangeArrowheads="1"/>
          </p:cNvSpPr>
          <p:nvPr/>
        </p:nvSpPr>
        <p:spPr bwMode="auto">
          <a:xfrm>
            <a:off x="4540250" y="5686425"/>
            <a:ext cx="361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</a:t>
            </a:r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8570913" y="5686425"/>
            <a:ext cx="35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</a:t>
            </a:r>
          </a:p>
        </p:txBody>
      </p:sp>
      <p:sp>
        <p:nvSpPr>
          <p:cNvPr id="8" name="Oblouk 7"/>
          <p:cNvSpPr/>
          <p:nvPr/>
        </p:nvSpPr>
        <p:spPr>
          <a:xfrm rot="17230666">
            <a:off x="6613525" y="21336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6276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Narýsuj trojúhelník ABC, AB = BC = AC = 120 mm.</a:t>
            </a:r>
          </a:p>
          <a:p>
            <a:r>
              <a:rPr lang="cs-CZ" sz="2400">
                <a:latin typeface="Calibri" pitchFamily="34" charset="0"/>
              </a:rPr>
              <a:t>O jaký trojúhelník jde?</a:t>
            </a:r>
          </a:p>
          <a:p>
            <a:r>
              <a:rPr lang="cs-CZ" sz="2400">
                <a:latin typeface="Calibri" pitchFamily="34" charset="0"/>
              </a:rPr>
              <a:t>Vypočítej jeho obvod.</a:t>
            </a:r>
          </a:p>
          <a:p>
            <a:r>
              <a:rPr lang="cs-CZ" sz="2400">
                <a:latin typeface="Calibri" pitchFamily="34" charset="0"/>
              </a:rPr>
              <a:t>Konstrukční postup: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Skupina 13"/>
          <p:cNvGrpSpPr>
            <a:grpSpLocks/>
          </p:cNvGrpSpPr>
          <p:nvPr/>
        </p:nvGrpSpPr>
        <p:grpSpPr bwMode="auto">
          <a:xfrm rot="-3630529">
            <a:off x="1993106" y="973931"/>
            <a:ext cx="6037263" cy="3444875"/>
            <a:chOff x="2205295" y="2272687"/>
            <a:chExt cx="6037919" cy="3444178"/>
          </a:xfrm>
        </p:grpSpPr>
        <p:pic>
          <p:nvPicPr>
            <p:cNvPr id="17416" name="Obrázek 2" descr="Obsah obrázku metr&#10;&#10;Popis byl vytvořen automaticky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86265">
              <a:off x="2674864" y="2811812"/>
              <a:ext cx="5568350" cy="2905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417" name="Skupina 12"/>
            <p:cNvGrpSpPr>
              <a:grpSpLocks/>
            </p:cNvGrpSpPr>
            <p:nvPr/>
          </p:nvGrpSpPr>
          <p:grpSpPr bwMode="auto">
            <a:xfrm rot="-410427">
              <a:off x="2205295" y="2272687"/>
              <a:ext cx="4072236" cy="3311128"/>
              <a:chOff x="3526834" y="1761868"/>
              <a:chExt cx="4072236" cy="3311128"/>
            </a:xfrm>
          </p:grpSpPr>
          <p:pic>
            <p:nvPicPr>
              <p:cNvPr id="17418" name="Obrázek 3" descr="Obsah obrázku metr&#10;&#10;Popis byl vytvořen automaticky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H="1">
                <a:off x="3526834" y="2438864"/>
                <a:ext cx="4072236" cy="2634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Vývojový diagram: ukončení 9"/>
              <p:cNvSpPr/>
              <p:nvPr/>
            </p:nvSpPr>
            <p:spPr>
              <a:xfrm rot="410427">
                <a:off x="5877806" y="2238742"/>
                <a:ext cx="506467" cy="296802"/>
              </a:xfrm>
              <a:prstGeom prst="flowChartTermina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 rot="410427">
                <a:off x="6122098" y="1759389"/>
                <a:ext cx="109549" cy="4777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</p:grpSp>
      </p:grpSp>
      <p:sp>
        <p:nvSpPr>
          <p:cNvPr id="17412" name="TextovéPole 1"/>
          <p:cNvSpPr txBox="1">
            <a:spLocks noChangeArrowheads="1"/>
          </p:cNvSpPr>
          <p:nvPr/>
        </p:nvSpPr>
        <p:spPr bwMode="auto">
          <a:xfrm>
            <a:off x="4540250" y="5686425"/>
            <a:ext cx="361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</a:t>
            </a:r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8570913" y="5686425"/>
            <a:ext cx="35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</a:t>
            </a:r>
          </a:p>
        </p:txBody>
      </p:sp>
      <p:sp>
        <p:nvSpPr>
          <p:cNvPr id="8" name="Oblouk 7"/>
          <p:cNvSpPr/>
          <p:nvPr/>
        </p:nvSpPr>
        <p:spPr>
          <a:xfrm rot="17230666">
            <a:off x="6613525" y="21336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6011863" y="210185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6276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Narýsuj trojúhelník ABC, AB = BC = AC = 120 mm.</a:t>
            </a:r>
          </a:p>
          <a:p>
            <a:r>
              <a:rPr lang="cs-CZ" sz="2400">
                <a:latin typeface="Calibri" pitchFamily="34" charset="0"/>
              </a:rPr>
              <a:t>O jaký trojúhelník jde?</a:t>
            </a:r>
          </a:p>
          <a:p>
            <a:r>
              <a:rPr lang="cs-CZ" sz="2400">
                <a:latin typeface="Calibri" pitchFamily="34" charset="0"/>
              </a:rPr>
              <a:t>Vypočítej jeho obvod.</a:t>
            </a:r>
          </a:p>
          <a:p>
            <a:r>
              <a:rPr lang="cs-CZ" sz="2400">
                <a:latin typeface="Calibri" pitchFamily="34" charset="0"/>
              </a:rPr>
              <a:t>Konstrukční postup: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Skupina 11"/>
          <p:cNvGrpSpPr>
            <a:grpSpLocks/>
          </p:cNvGrpSpPr>
          <p:nvPr/>
        </p:nvGrpSpPr>
        <p:grpSpPr bwMode="auto">
          <a:xfrm>
            <a:off x="-1444625" y="2401888"/>
            <a:ext cx="6929438" cy="2986087"/>
            <a:chOff x="-933676" y="2386747"/>
            <a:chExt cx="6929583" cy="2985618"/>
          </a:xfrm>
        </p:grpSpPr>
        <p:pic>
          <p:nvPicPr>
            <p:cNvPr id="18442" name="Obrázek 2" descr="Obsah obrázku metr&#10;&#10;Popis byl vytvořen automaticky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830611">
              <a:off x="593989" y="2386747"/>
              <a:ext cx="5401918" cy="2818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443" name="Skupina 12"/>
            <p:cNvGrpSpPr>
              <a:grpSpLocks/>
            </p:cNvGrpSpPr>
            <p:nvPr/>
          </p:nvGrpSpPr>
          <p:grpSpPr bwMode="auto">
            <a:xfrm rot="-570878">
              <a:off x="-933676" y="2443891"/>
              <a:ext cx="4072236" cy="2928474"/>
              <a:chOff x="3024818" y="1551325"/>
              <a:chExt cx="4072236" cy="2928474"/>
            </a:xfrm>
          </p:grpSpPr>
          <p:pic>
            <p:nvPicPr>
              <p:cNvPr id="18444" name="Obrázek 3" descr="Obsah obrázku metr&#10;&#10;Popis byl vytvořen automaticky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1652072" flipH="1">
                <a:off x="3024818" y="1732882"/>
                <a:ext cx="4072236" cy="27469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Vývojový diagram: ukončení 9"/>
              <p:cNvSpPr/>
              <p:nvPr/>
            </p:nvSpPr>
            <p:spPr>
              <a:xfrm rot="410427">
                <a:off x="5890814" y="2042905"/>
                <a:ext cx="508011" cy="295229"/>
              </a:xfrm>
              <a:prstGeom prst="flowChartTermina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 rot="410427">
                <a:off x="6091203" y="1550222"/>
                <a:ext cx="204792" cy="4777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</p:grpSp>
      </p:grpSp>
      <p:sp>
        <p:nvSpPr>
          <p:cNvPr id="18436" name="TextovéPole 1"/>
          <p:cNvSpPr txBox="1">
            <a:spLocks noChangeArrowheads="1"/>
          </p:cNvSpPr>
          <p:nvPr/>
        </p:nvSpPr>
        <p:spPr bwMode="auto">
          <a:xfrm>
            <a:off x="4540250" y="5686425"/>
            <a:ext cx="361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</a:t>
            </a:r>
          </a:p>
        </p:txBody>
      </p:sp>
      <p:sp>
        <p:nvSpPr>
          <p:cNvPr id="18437" name="TextovéPole 4"/>
          <p:cNvSpPr txBox="1">
            <a:spLocks noChangeArrowheads="1"/>
          </p:cNvSpPr>
          <p:nvPr/>
        </p:nvSpPr>
        <p:spPr bwMode="auto">
          <a:xfrm>
            <a:off x="8570913" y="5686425"/>
            <a:ext cx="35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</a:t>
            </a:r>
          </a:p>
        </p:txBody>
      </p:sp>
      <p:sp>
        <p:nvSpPr>
          <p:cNvPr id="8" name="Oblouk 7"/>
          <p:cNvSpPr/>
          <p:nvPr/>
        </p:nvSpPr>
        <p:spPr>
          <a:xfrm rot="17230666">
            <a:off x="6613525" y="21336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6011863" y="210185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5" name="Obrázek 14" descr="Obsah obrázku objekt&#10;&#10;Popis byl vytvořen automaticky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594175">
            <a:off x="4781550" y="3200400"/>
            <a:ext cx="6272213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Přímá spojnice 16"/>
          <p:cNvCxnSpPr>
            <a:cxnSpLocks/>
          </p:cNvCxnSpPr>
          <p:nvPr/>
        </p:nvCxnSpPr>
        <p:spPr>
          <a:xfrm>
            <a:off x="6815138" y="2241550"/>
            <a:ext cx="1931987" cy="3397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6276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Narýsuj trojúhelník ABC, AB = BC = AC = 120 mm.</a:t>
            </a:r>
          </a:p>
          <a:p>
            <a:r>
              <a:rPr lang="cs-CZ" sz="2400">
                <a:latin typeface="Calibri" pitchFamily="34" charset="0"/>
              </a:rPr>
              <a:t>O jaký trojúhelník jde?</a:t>
            </a:r>
          </a:p>
          <a:p>
            <a:r>
              <a:rPr lang="cs-CZ" sz="2400">
                <a:latin typeface="Calibri" pitchFamily="34" charset="0"/>
              </a:rPr>
              <a:t>Vypočítej jeho obvod.</a:t>
            </a:r>
          </a:p>
          <a:p>
            <a:r>
              <a:rPr lang="cs-CZ" sz="2400">
                <a:latin typeface="Calibri" pitchFamily="34" charset="0"/>
              </a:rPr>
              <a:t>Konstrukční postup: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59" name="Skupina 11"/>
          <p:cNvGrpSpPr>
            <a:grpSpLocks/>
          </p:cNvGrpSpPr>
          <p:nvPr/>
        </p:nvGrpSpPr>
        <p:grpSpPr bwMode="auto">
          <a:xfrm>
            <a:off x="-1447800" y="2401888"/>
            <a:ext cx="6932613" cy="2986087"/>
            <a:chOff x="-936951" y="2386747"/>
            <a:chExt cx="6932858" cy="2985892"/>
          </a:xfrm>
        </p:grpSpPr>
        <p:pic>
          <p:nvPicPr>
            <p:cNvPr id="19467" name="Obrázek 2" descr="Obsah obrázku metr&#10;&#10;Popis byl vytvořen automaticky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830611">
              <a:off x="593989" y="2386747"/>
              <a:ext cx="5401918" cy="2818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9468" name="Skupina 12"/>
            <p:cNvGrpSpPr>
              <a:grpSpLocks/>
            </p:cNvGrpSpPr>
            <p:nvPr/>
          </p:nvGrpSpPr>
          <p:grpSpPr bwMode="auto">
            <a:xfrm rot="-570878">
              <a:off x="-936951" y="2404550"/>
              <a:ext cx="4072236" cy="2968089"/>
              <a:chOff x="3024818" y="1511710"/>
              <a:chExt cx="4072236" cy="2968089"/>
            </a:xfrm>
          </p:grpSpPr>
          <p:pic>
            <p:nvPicPr>
              <p:cNvPr id="19469" name="Obrázek 3" descr="Obsah obrázku metr&#10;&#10;Popis byl vytvořen automaticky"/>
              <p:cNvPicPr>
                <a:picLocks noChangeAspect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1652072" flipH="1">
                <a:off x="3024818" y="1732882"/>
                <a:ext cx="4072236" cy="27469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" name="Vývojový diagram: ukončení 9"/>
              <p:cNvSpPr/>
              <p:nvPr/>
            </p:nvSpPr>
            <p:spPr>
              <a:xfrm rot="410427">
                <a:off x="5910389" y="1980023"/>
                <a:ext cx="482617" cy="338115"/>
              </a:xfrm>
              <a:prstGeom prst="flowChartTermina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  <p:sp>
            <p:nvSpPr>
              <p:cNvPr id="11" name="Obdélník 10"/>
              <p:cNvSpPr/>
              <p:nvPr/>
            </p:nvSpPr>
            <p:spPr>
              <a:xfrm rot="410427">
                <a:off x="6108181" y="1510621"/>
                <a:ext cx="212733" cy="527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cs-CZ"/>
              </a:p>
            </p:txBody>
          </p:sp>
        </p:grpSp>
      </p:grpSp>
      <p:sp>
        <p:nvSpPr>
          <p:cNvPr id="19460" name="TextovéPole 1"/>
          <p:cNvSpPr txBox="1">
            <a:spLocks noChangeArrowheads="1"/>
          </p:cNvSpPr>
          <p:nvPr/>
        </p:nvSpPr>
        <p:spPr bwMode="auto">
          <a:xfrm>
            <a:off x="4540250" y="5686425"/>
            <a:ext cx="361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</a:t>
            </a:r>
          </a:p>
        </p:txBody>
      </p:sp>
      <p:sp>
        <p:nvSpPr>
          <p:cNvPr id="19461" name="TextovéPole 4"/>
          <p:cNvSpPr txBox="1">
            <a:spLocks noChangeArrowheads="1"/>
          </p:cNvSpPr>
          <p:nvPr/>
        </p:nvSpPr>
        <p:spPr bwMode="auto">
          <a:xfrm>
            <a:off x="8570913" y="5686425"/>
            <a:ext cx="35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</a:t>
            </a:r>
          </a:p>
        </p:txBody>
      </p:sp>
      <p:sp>
        <p:nvSpPr>
          <p:cNvPr id="8" name="Oblouk 7"/>
          <p:cNvSpPr/>
          <p:nvPr/>
        </p:nvSpPr>
        <p:spPr>
          <a:xfrm rot="17230666">
            <a:off x="6613525" y="213360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6011863" y="2101850"/>
            <a:ext cx="914400" cy="9144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5" name="Obrázek 14" descr="Obsah obrázku objekt&#10;&#10;Popis byl vytvořen automaticky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677671">
            <a:off x="3771900" y="808038"/>
            <a:ext cx="627062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Přímá spojnice 16"/>
          <p:cNvCxnSpPr>
            <a:cxnSpLocks/>
          </p:cNvCxnSpPr>
          <p:nvPr/>
        </p:nvCxnSpPr>
        <p:spPr>
          <a:xfrm>
            <a:off x="6815138" y="2241550"/>
            <a:ext cx="1931987" cy="3397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4721225" y="2241550"/>
            <a:ext cx="2012950" cy="34210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62769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Narýsuj trojúhelník ABC, AB = BC = AC = 120 mm.</a:t>
            </a:r>
          </a:p>
          <a:p>
            <a:r>
              <a:rPr lang="cs-CZ" sz="2400">
                <a:latin typeface="Calibri" pitchFamily="34" charset="0"/>
              </a:rPr>
              <a:t>O jaký trojúhelník jde?</a:t>
            </a:r>
          </a:p>
          <a:p>
            <a:r>
              <a:rPr lang="cs-CZ" sz="2400">
                <a:latin typeface="Calibri" pitchFamily="34" charset="0"/>
              </a:rPr>
              <a:t>Vypočítej jeho obvod.</a:t>
            </a:r>
          </a:p>
          <a:p>
            <a:endParaRPr lang="cs-CZ" sz="2400">
              <a:latin typeface="Calibri" pitchFamily="34" charset="0"/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3" name="TextovéPole 1"/>
          <p:cNvSpPr txBox="1">
            <a:spLocks noChangeArrowheads="1"/>
          </p:cNvSpPr>
          <p:nvPr/>
        </p:nvSpPr>
        <p:spPr bwMode="auto">
          <a:xfrm>
            <a:off x="4540250" y="5686425"/>
            <a:ext cx="361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</a:t>
            </a:r>
          </a:p>
        </p:txBody>
      </p:sp>
      <p:sp>
        <p:nvSpPr>
          <p:cNvPr id="20484" name="TextovéPole 4"/>
          <p:cNvSpPr txBox="1">
            <a:spLocks noChangeArrowheads="1"/>
          </p:cNvSpPr>
          <p:nvPr/>
        </p:nvSpPr>
        <p:spPr bwMode="auto">
          <a:xfrm>
            <a:off x="8570913" y="5686425"/>
            <a:ext cx="35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</a:t>
            </a:r>
          </a:p>
        </p:txBody>
      </p:sp>
      <p:sp>
        <p:nvSpPr>
          <p:cNvPr id="8" name="Oblouk 7"/>
          <p:cNvSpPr/>
          <p:nvPr/>
        </p:nvSpPr>
        <p:spPr>
          <a:xfrm rot="17230666">
            <a:off x="6613525" y="2133600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6011863" y="2101850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7" name="Přímá spojnice 16"/>
          <p:cNvCxnSpPr>
            <a:cxnSpLocks/>
          </p:cNvCxnSpPr>
          <p:nvPr/>
        </p:nvCxnSpPr>
        <p:spPr>
          <a:xfrm>
            <a:off x="6815138" y="2241550"/>
            <a:ext cx="1931987" cy="3397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cxnSpLocks/>
          </p:cNvCxnSpPr>
          <p:nvPr/>
        </p:nvCxnSpPr>
        <p:spPr>
          <a:xfrm flipH="1">
            <a:off x="4721225" y="2289175"/>
            <a:ext cx="2012950" cy="33734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6661150" y="1708150"/>
            <a:ext cx="34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C</a:t>
            </a:r>
          </a:p>
        </p:txBody>
      </p:sp>
      <p:sp>
        <p:nvSpPr>
          <p:cNvPr id="20490" name="TextovéPole 18"/>
          <p:cNvSpPr txBox="1">
            <a:spLocks noChangeArrowheads="1"/>
          </p:cNvSpPr>
          <p:nvPr/>
        </p:nvSpPr>
        <p:spPr bwMode="auto">
          <a:xfrm>
            <a:off x="239713" y="1830388"/>
            <a:ext cx="39179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Jaký je to trojúhelník ?</a:t>
            </a:r>
          </a:p>
          <a:p>
            <a:r>
              <a:rPr lang="cs-CZ" sz="2400">
                <a:latin typeface="Calibri" pitchFamily="34" charset="0"/>
              </a:rPr>
              <a:t>Je to rovnostranný trojúhelník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239713" y="2257425"/>
            <a:ext cx="3917950" cy="3730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odpověď</a:t>
            </a:r>
          </a:p>
        </p:txBody>
      </p:sp>
      <p:sp>
        <p:nvSpPr>
          <p:cNvPr id="20492" name="TextovéPole 20"/>
          <p:cNvSpPr txBox="1">
            <a:spLocks noChangeArrowheads="1"/>
          </p:cNvSpPr>
          <p:nvPr/>
        </p:nvSpPr>
        <p:spPr bwMode="auto">
          <a:xfrm>
            <a:off x="387350" y="3016250"/>
            <a:ext cx="4970463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Určení obvodu trojúhelníka výpočtem:</a:t>
            </a:r>
          </a:p>
          <a:p>
            <a:endParaRPr lang="cs-CZ" sz="2400">
              <a:latin typeface="Calibri" pitchFamily="34" charset="0"/>
            </a:endParaRPr>
          </a:p>
          <a:p>
            <a:r>
              <a:rPr lang="cs-CZ" sz="2400">
                <a:latin typeface="Calibri" pitchFamily="34" charset="0"/>
              </a:rPr>
              <a:t>O =</a:t>
            </a:r>
          </a:p>
          <a:p>
            <a:endParaRPr lang="cs-CZ" sz="2400">
              <a:latin typeface="Calibri" pitchFamily="34" charset="0"/>
            </a:endParaRPr>
          </a:p>
          <a:p>
            <a:r>
              <a:rPr lang="cs-CZ" sz="2400">
                <a:latin typeface="Calibri" pitchFamily="34" charset="0"/>
              </a:rPr>
              <a:t>   = 120 + 120 + 120 = </a:t>
            </a: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360 mm </a:t>
            </a:r>
          </a:p>
        </p:txBody>
      </p:sp>
      <p:cxnSp>
        <p:nvCxnSpPr>
          <p:cNvPr id="23" name="Přímá spojnice 22"/>
          <p:cNvCxnSpPr/>
          <p:nvPr/>
        </p:nvCxnSpPr>
        <p:spPr>
          <a:xfrm>
            <a:off x="1022350" y="3811588"/>
            <a:ext cx="0" cy="415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4" name="TextovéPole 23"/>
          <p:cNvSpPr txBox="1">
            <a:spLocks noChangeArrowheads="1"/>
          </p:cNvSpPr>
          <p:nvPr/>
        </p:nvSpPr>
        <p:spPr bwMode="auto">
          <a:xfrm>
            <a:off x="1022350" y="3789363"/>
            <a:ext cx="53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AB</a:t>
            </a:r>
          </a:p>
        </p:txBody>
      </p:sp>
      <p:cxnSp>
        <p:nvCxnSpPr>
          <p:cNvPr id="25" name="Přímá spojnice 24"/>
          <p:cNvCxnSpPr/>
          <p:nvPr/>
        </p:nvCxnSpPr>
        <p:spPr>
          <a:xfrm>
            <a:off x="1552575" y="3835400"/>
            <a:ext cx="0" cy="415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3451225" y="3790950"/>
            <a:ext cx="0" cy="415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1941513" y="3835400"/>
            <a:ext cx="0" cy="415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8" name="TextovéPole 27"/>
          <p:cNvSpPr txBox="1">
            <a:spLocks noChangeArrowheads="1"/>
          </p:cNvSpPr>
          <p:nvPr/>
        </p:nvSpPr>
        <p:spPr bwMode="auto">
          <a:xfrm>
            <a:off x="1584325" y="3789363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+</a:t>
            </a:r>
          </a:p>
        </p:txBody>
      </p:sp>
      <p:sp>
        <p:nvSpPr>
          <p:cNvPr id="20499" name="TextovéPole 28"/>
          <p:cNvSpPr txBox="1">
            <a:spLocks noChangeArrowheads="1"/>
          </p:cNvSpPr>
          <p:nvPr/>
        </p:nvSpPr>
        <p:spPr bwMode="auto">
          <a:xfrm>
            <a:off x="1973263" y="3811588"/>
            <a:ext cx="514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BC</a:t>
            </a:r>
          </a:p>
        </p:txBody>
      </p:sp>
      <p:cxnSp>
        <p:nvCxnSpPr>
          <p:cNvPr id="30" name="Přímá spojnice 29"/>
          <p:cNvCxnSpPr/>
          <p:nvPr/>
        </p:nvCxnSpPr>
        <p:spPr>
          <a:xfrm>
            <a:off x="2889250" y="3811588"/>
            <a:ext cx="0" cy="415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2487613" y="3811588"/>
            <a:ext cx="0" cy="415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2" name="TextovéPole 31"/>
          <p:cNvSpPr txBox="1">
            <a:spLocks noChangeArrowheads="1"/>
          </p:cNvSpPr>
          <p:nvPr/>
        </p:nvSpPr>
        <p:spPr bwMode="auto">
          <a:xfrm>
            <a:off x="2549525" y="377825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+</a:t>
            </a:r>
          </a:p>
        </p:txBody>
      </p:sp>
      <p:sp>
        <p:nvSpPr>
          <p:cNvPr id="20503" name="TextovéPole 32"/>
          <p:cNvSpPr txBox="1">
            <a:spLocks noChangeArrowheads="1"/>
          </p:cNvSpPr>
          <p:nvPr/>
        </p:nvSpPr>
        <p:spPr bwMode="auto">
          <a:xfrm>
            <a:off x="2900363" y="3789363"/>
            <a:ext cx="523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8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ovéPole 6"/>
          <p:cNvSpPr txBox="1">
            <a:spLocks noChangeArrowheads="1"/>
          </p:cNvSpPr>
          <p:nvPr/>
        </p:nvSpPr>
        <p:spPr bwMode="auto">
          <a:xfrm>
            <a:off x="227013" y="234950"/>
            <a:ext cx="1857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400">
              <a:latin typeface="Calibri" pitchFamily="34" charset="0"/>
            </a:endParaRPr>
          </a:p>
          <a:p>
            <a:endParaRPr lang="cs-CZ" sz="2400">
              <a:latin typeface="Calibri" pitchFamily="34" charset="0"/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4721225" y="5662613"/>
            <a:ext cx="4025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7" name="TextovéPole 1"/>
          <p:cNvSpPr txBox="1">
            <a:spLocks noChangeArrowheads="1"/>
          </p:cNvSpPr>
          <p:nvPr/>
        </p:nvSpPr>
        <p:spPr bwMode="auto">
          <a:xfrm>
            <a:off x="4540250" y="5686425"/>
            <a:ext cx="361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A</a:t>
            </a:r>
          </a:p>
        </p:txBody>
      </p:sp>
      <p:sp>
        <p:nvSpPr>
          <p:cNvPr id="21508" name="TextovéPole 4"/>
          <p:cNvSpPr txBox="1">
            <a:spLocks noChangeArrowheads="1"/>
          </p:cNvSpPr>
          <p:nvPr/>
        </p:nvSpPr>
        <p:spPr bwMode="auto">
          <a:xfrm>
            <a:off x="8570913" y="5686425"/>
            <a:ext cx="350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B</a:t>
            </a:r>
          </a:p>
        </p:txBody>
      </p:sp>
      <p:sp>
        <p:nvSpPr>
          <p:cNvPr id="8" name="Oblouk 7"/>
          <p:cNvSpPr/>
          <p:nvPr/>
        </p:nvSpPr>
        <p:spPr>
          <a:xfrm rot="17230666">
            <a:off x="6613525" y="2133600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louk 5"/>
          <p:cNvSpPr/>
          <p:nvPr/>
        </p:nvSpPr>
        <p:spPr>
          <a:xfrm>
            <a:off x="6011863" y="2101850"/>
            <a:ext cx="914400" cy="914400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cxnSp>
        <p:nvCxnSpPr>
          <p:cNvPr id="17" name="Přímá spojnice 16"/>
          <p:cNvCxnSpPr>
            <a:cxnSpLocks/>
          </p:cNvCxnSpPr>
          <p:nvPr/>
        </p:nvCxnSpPr>
        <p:spPr>
          <a:xfrm>
            <a:off x="6815138" y="2241550"/>
            <a:ext cx="1931987" cy="33972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cxnSpLocks/>
          </p:cNvCxnSpPr>
          <p:nvPr/>
        </p:nvCxnSpPr>
        <p:spPr>
          <a:xfrm flipH="1">
            <a:off x="4721225" y="2289175"/>
            <a:ext cx="2012950" cy="33734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TextovéPole 17"/>
          <p:cNvSpPr txBox="1">
            <a:spLocks noChangeArrowheads="1"/>
          </p:cNvSpPr>
          <p:nvPr/>
        </p:nvSpPr>
        <p:spPr bwMode="auto">
          <a:xfrm>
            <a:off x="6661150" y="1708150"/>
            <a:ext cx="34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C</a:t>
            </a:r>
          </a:p>
        </p:txBody>
      </p:sp>
      <p:sp>
        <p:nvSpPr>
          <p:cNvPr id="21514" name="TextovéPole 20"/>
          <p:cNvSpPr txBox="1">
            <a:spLocks noChangeArrowheads="1"/>
          </p:cNvSpPr>
          <p:nvPr/>
        </p:nvSpPr>
        <p:spPr bwMode="auto">
          <a:xfrm>
            <a:off x="287338" y="1431925"/>
            <a:ext cx="49704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Určení obvodu trojúhelníka výpočtem:</a:t>
            </a:r>
          </a:p>
          <a:p>
            <a:endParaRPr lang="cs-CZ" sz="2400">
              <a:latin typeface="Calibri" pitchFamily="34" charset="0"/>
            </a:endParaRPr>
          </a:p>
          <a:p>
            <a:r>
              <a:rPr lang="cs-CZ" sz="2400">
                <a:latin typeface="Calibri" pitchFamily="34" charset="0"/>
              </a:rPr>
              <a:t>O =  </a:t>
            </a:r>
            <a:r>
              <a:rPr lang="cs-CZ" sz="2400" i="1">
                <a:latin typeface="Calibri" pitchFamily="34" charset="0"/>
              </a:rPr>
              <a:t>a  </a:t>
            </a:r>
            <a:r>
              <a:rPr lang="cs-CZ" sz="2400">
                <a:latin typeface="Calibri" pitchFamily="34" charset="0"/>
              </a:rPr>
              <a:t>+  </a:t>
            </a:r>
            <a:r>
              <a:rPr lang="cs-CZ" sz="2400" i="1">
                <a:latin typeface="Calibri" pitchFamily="34" charset="0"/>
              </a:rPr>
              <a:t>b  </a:t>
            </a:r>
            <a:r>
              <a:rPr lang="cs-CZ" sz="2400">
                <a:latin typeface="Calibri" pitchFamily="34" charset="0"/>
              </a:rPr>
              <a:t>+  </a:t>
            </a:r>
            <a:r>
              <a:rPr lang="cs-CZ" sz="2400" i="1">
                <a:latin typeface="Calibri" pitchFamily="34" charset="0"/>
              </a:rPr>
              <a:t>c</a:t>
            </a:r>
            <a:endParaRPr lang="cs-CZ" sz="2400">
              <a:latin typeface="Calibri" pitchFamily="34" charset="0"/>
            </a:endParaRPr>
          </a:p>
          <a:p>
            <a:endParaRPr lang="cs-CZ" sz="2400">
              <a:latin typeface="Calibri" pitchFamily="34" charset="0"/>
            </a:endParaRPr>
          </a:p>
          <a:p>
            <a:r>
              <a:rPr lang="cs-CZ" sz="2400">
                <a:latin typeface="Calibri" pitchFamily="34" charset="0"/>
              </a:rPr>
              <a:t>   = 120 + 120 + 120 = </a:t>
            </a:r>
            <a:r>
              <a:rPr lang="cs-CZ" sz="2400">
                <a:solidFill>
                  <a:srgbClr val="FF0000"/>
                </a:solidFill>
                <a:latin typeface="Calibri" pitchFamily="34" charset="0"/>
              </a:rPr>
              <a:t>360 mm </a:t>
            </a:r>
          </a:p>
        </p:txBody>
      </p:sp>
      <p:sp>
        <p:nvSpPr>
          <p:cNvPr id="3" name="TextovéPole 2"/>
          <p:cNvSpPr txBox="1">
            <a:spLocks noChangeArrowheads="1"/>
          </p:cNvSpPr>
          <p:nvPr/>
        </p:nvSpPr>
        <p:spPr bwMode="auto">
          <a:xfrm>
            <a:off x="6577013" y="5662613"/>
            <a:ext cx="312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i="1">
                <a:latin typeface="Calibri" pitchFamily="34" charset="0"/>
              </a:rPr>
              <a:t>c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7780338" y="3514725"/>
            <a:ext cx="34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i="1">
                <a:latin typeface="Calibri" pitchFamily="34" charset="0"/>
              </a:rPr>
              <a:t>a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5384800" y="3503613"/>
            <a:ext cx="342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i="1">
                <a:latin typeface="Calibri" pitchFamily="34" charset="0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305</Words>
  <Application>Microsoft Office PowerPoint</Application>
  <PresentationFormat>Širokoúhlá obrazovka</PresentationFormat>
  <Paragraphs>76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Hanzelin</dc:creator>
  <cp:lastModifiedBy>zhanzelin@centrum.cz</cp:lastModifiedBy>
  <cp:revision>15</cp:revision>
  <dcterms:created xsi:type="dcterms:W3CDTF">2020-04-16T18:27:35Z</dcterms:created>
  <dcterms:modified xsi:type="dcterms:W3CDTF">2023-03-21T22:20:14Z</dcterms:modified>
</cp:coreProperties>
</file>