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6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9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7EFB4-1F98-4DD4-BFE3-952B7A9D4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1ACA6E-0024-4695-901A-1524FF38F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7EBA5E-B5D2-4FFD-B5ED-73C0170ED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837C53-5B58-47C4-A039-946F9FE5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211F7A-0DBE-4A6D-B2D0-58F1B9E6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27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76838-69B8-48C5-999F-EE437FD33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AE74072-8206-49BC-B25B-9D6C37D9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5F9894-BC11-4767-84BA-43A7B6F5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B5D695-A7E7-4D50-9657-778992C7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C2D715-D7EA-452B-BFB6-7FCB53F65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45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F800339-8C47-4DD0-86E7-BA7264BC7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ED7A06-1D72-473E-AA8B-0B9EA66CE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A63AD7-0A05-4A7A-82CB-6B37206D7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DB5996-1CEF-4738-969D-318836C1D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683ECA-174E-4DCB-924B-4AA56CE2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69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5FD03-498D-465C-93F6-59869C1C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B4272-9185-4235-9CEE-5AE1A30F4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5EA793-0B3E-4846-8D6E-4A80EA7F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746A2-3421-49AB-9CF2-C19224FD7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9D8BA2-6F13-4AA3-A4A0-93755FFFB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D22AD-BCAF-4A2F-879D-36D561742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DEF997-39B2-496F-9617-7E0311FB8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6ABDCA-ECBD-47F6-9521-BA34E8C98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65FC9E-CB02-4134-824E-B3C3BE095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5795D1-D872-4729-B870-ED23759E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2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CB828-4D09-4360-8634-E347F281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FB9B2E-2A8B-4F72-BF65-51ACB01F9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8C9D5A-AAD7-4D80-93CF-142E8835B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ED85B2-F1C4-4007-8268-35513935E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7FD9FD-6445-474A-A580-F97991A2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C5E62D-B387-4D64-9083-92F57CE79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11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B1EA89-6D4C-40F4-9692-2F0575B70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45D374-3733-4CC5-86CB-2CAD68DCF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C2DB39-7369-4EB8-B5CB-01F90C8E0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C83073D-0078-45CC-986D-7B267A5DB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B1E514-CBEA-48AB-8EC0-0CBB3A4A3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7369618-EA2E-41E7-A54D-884B5396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21170D0-8144-4705-B4D4-9C121F33B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CD54AEA-CFBB-4EA0-B123-8D3031C3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85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A473B-67CA-432B-B478-E554C397B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0726F4-E631-4717-A0C0-F42DF736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F1E0D-EC87-4082-A89A-0497E1E18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5271DD-E0E8-4A3F-B140-B0057DF4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9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C99E921-FE51-4BEE-94FE-8684249A7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23F87C-F1BC-49A8-8EBD-2AF142AA6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DF9FB-6421-4AD7-8211-DC3C8976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91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C19CF-2635-4F3F-BF69-86D42432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C70247-073E-408D-B168-93560D900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0E2F14-1D5B-4194-B87E-99E1141B6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66F6CC-5C74-4440-9919-746F9A3C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C640E9-707E-4A56-A10A-E59CCB98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889241-7DA2-4FA9-81A9-03C31DAA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92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8B400-F76E-46AD-AABC-9D984ECB7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DA05A1-BB73-404C-85E3-7120B97C7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0B7EF80-B5A8-4AD3-A366-5AB739B48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2EF28D-29C6-4600-8EB1-573A73E0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0A387D-30E7-48BA-A24D-0AABED48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F6066E-D10C-4014-A988-3A176326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10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0F30BC2-616A-4CE7-A833-22C52CD6A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D1FCE8-2E7F-420A-BF37-8FA8787F9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B9A63E-75DD-433D-AEB1-26B8CBBD73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F7FDF-2259-4CF9-8846-74C12F903C5F}" type="datetimeFigureOut">
              <a:rPr lang="cs-CZ" smtClean="0"/>
              <a:t>27.08.23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FF3F5B-AFD7-4959-BC07-97303D6F8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774E6B-DA23-4D22-B0A0-EED9905D1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23259-CD1B-4B93-89B9-8E7FE185E0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97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41A6B-B787-2144-ADD7-6F4F39E1F2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E9B182-D983-CE4D-9977-EF2C73A4C1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CC422DF-EA75-FE46-88A3-0701B3AC7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234" y="0"/>
            <a:ext cx="10643532" cy="68580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A4F879E-680E-6841-957F-A2F1AE095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986" y="0"/>
            <a:ext cx="105240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748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C1AD4-FEAC-4F58-95DE-3F9C3C2E8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6275"/>
            <a:ext cx="9144000" cy="22479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Century Gothic" panose="020B0502020202020204" pitchFamily="34" charset="0"/>
              </a:rPr>
              <a:t>SEZNÁMENÍ S PŘEDMĚTEM </a:t>
            </a:r>
            <a:br>
              <a:rPr lang="cs-CZ" dirty="0">
                <a:latin typeface="Century Gothic" panose="020B0502020202020204" pitchFamily="34" charset="0"/>
              </a:rPr>
            </a:br>
            <a:r>
              <a:rPr lang="cs-CZ" b="1" dirty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PŘÍRODOPIS</a:t>
            </a:r>
          </a:p>
        </p:txBody>
      </p:sp>
      <p:pic>
        <p:nvPicPr>
          <p:cNvPr id="2050" name="Picture 2" descr="Přírodopis 6 pro základní školy - Zoologie a botanika - Knihkupectví Luxor">
            <a:extLst>
              <a:ext uri="{FF2B5EF4-FFF2-40B4-BE49-F238E27FC236}">
                <a16:creationId xmlns:a16="http://schemas.microsoft.com/office/drawing/2014/main" id="{31775F3B-FDEA-4AC5-A7F4-491B33463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8833" y="2495550"/>
            <a:ext cx="2924080" cy="424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9F18622-3848-4C3E-AB83-6D4504681263}"/>
              </a:ext>
            </a:extLst>
          </p:cNvPr>
          <p:cNvSpPr txBox="1"/>
          <p:nvPr/>
        </p:nvSpPr>
        <p:spPr>
          <a:xfrm>
            <a:off x="9653587" y="2033885"/>
            <a:ext cx="2028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Segoe Script" panose="030B0504020000000003" pitchFamily="66" charset="0"/>
              </a:rPr>
              <a:t>učebnice</a:t>
            </a:r>
          </a:p>
        </p:txBody>
      </p:sp>
      <p:pic>
        <p:nvPicPr>
          <p:cNvPr id="7" name="Picture 2" descr="Boys clipart">
            <a:extLst>
              <a:ext uri="{FF2B5EF4-FFF2-40B4-BE49-F238E27FC236}">
                <a16:creationId xmlns:a16="http://schemas.microsoft.com/office/drawing/2014/main" id="{B081F294-B31C-4349-B7AD-E13077C9B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69" y="2673705"/>
            <a:ext cx="3221926" cy="407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291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50CC9-595E-4DDD-B495-748C33490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PRÁCE S UČEBNICÍ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6ED27-A255-4C16-9350-B7604D41A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Century Gothic" panose="020B0502020202020204" pitchFamily="34" charset="0"/>
              </a:rPr>
              <a:t>Abyste se s učebnicí přírodopisu lépe seznámili, budete mít za úkol </a:t>
            </a:r>
            <a:r>
              <a:rPr lang="cs-CZ" sz="3200" b="1" dirty="0">
                <a:latin typeface="Century Gothic" panose="020B0502020202020204" pitchFamily="34" charset="0"/>
              </a:rPr>
              <a:t>vyčíst z ní odpovědi </a:t>
            </a:r>
            <a:r>
              <a:rPr lang="cs-CZ" sz="3200" dirty="0">
                <a:latin typeface="Century Gothic" panose="020B0502020202020204" pitchFamily="34" charset="0"/>
              </a:rPr>
              <a:t>na otázky. </a:t>
            </a:r>
          </a:p>
          <a:p>
            <a:pPr marL="0" indent="0">
              <a:buNone/>
            </a:pPr>
            <a:endParaRPr lang="cs-CZ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cs-CZ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3200" dirty="0">
                <a:latin typeface="Century Gothic" panose="020B0502020202020204" pitchFamily="34" charset="0"/>
              </a:rPr>
              <a:t>Kdo bude mít hotovo, </a:t>
            </a:r>
            <a:r>
              <a:rPr lang="cs-CZ" sz="3200" b="1" dirty="0">
                <a:latin typeface="Century Gothic" panose="020B0502020202020204" pitchFamily="34" charset="0"/>
              </a:rPr>
              <a:t>přihlásí se</a:t>
            </a:r>
            <a:r>
              <a:rPr lang="cs-CZ" sz="3200" dirty="0">
                <a:latin typeface="Century Gothic" panose="020B0502020202020204" pitchFamily="34" charset="0"/>
              </a:rPr>
              <a:t>. </a:t>
            </a:r>
          </a:p>
          <a:p>
            <a:pPr marL="0" indent="0">
              <a:buNone/>
            </a:pPr>
            <a:endParaRPr lang="cs-CZ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3200" dirty="0">
                <a:latin typeface="Century Gothic" panose="020B0502020202020204" pitchFamily="34" charset="0"/>
              </a:rPr>
              <a:t>Nakonec si společně řekneme </a:t>
            </a:r>
            <a:r>
              <a:rPr lang="cs-CZ" sz="3200" b="1" dirty="0">
                <a:latin typeface="Century Gothic" panose="020B0502020202020204" pitchFamily="34" charset="0"/>
              </a:rPr>
              <a:t>odpovědi</a:t>
            </a:r>
            <a:r>
              <a:rPr lang="cs-CZ" sz="3200" dirty="0">
                <a:latin typeface="Century Gothic" panose="020B0502020202020204" pitchFamily="34" charset="0"/>
              </a:rPr>
              <a:t>.</a:t>
            </a:r>
          </a:p>
        </p:txBody>
      </p:sp>
      <p:pic>
        <p:nvPicPr>
          <p:cNvPr id="2050" name="Picture 2" descr="Raised hand student clipart">
            <a:extLst>
              <a:ext uri="{FF2B5EF4-FFF2-40B4-BE49-F238E27FC236}">
                <a16:creationId xmlns:a16="http://schemas.microsoft.com/office/drawing/2014/main" id="{FD504CD7-A57B-B141-8279-21BB9F375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466" y="3194304"/>
            <a:ext cx="3558534" cy="366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85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6ED27-A255-4C16-9350-B7604D41A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632733"/>
            <a:ext cx="10695214" cy="5576888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000" dirty="0">
                <a:latin typeface="Century Gothic" panose="020B0502020202020204" pitchFamily="34" charset="0"/>
              </a:rPr>
              <a:t>Jak se nazývá </a:t>
            </a:r>
            <a:r>
              <a:rPr lang="cs-CZ" sz="3000" b="1" dirty="0">
                <a:latin typeface="Century Gothic" panose="020B0502020202020204" pitchFamily="34" charset="0"/>
              </a:rPr>
              <a:t>přístroj</a:t>
            </a:r>
            <a:r>
              <a:rPr lang="cs-CZ" sz="3000" dirty="0">
                <a:latin typeface="Century Gothic" panose="020B0502020202020204" pitchFamily="34" charset="0"/>
              </a:rPr>
              <a:t>, díky kterému můžeme pozorovat vnitřní stavbu organismů?  </a:t>
            </a:r>
            <a:br>
              <a:rPr lang="cs-CZ" sz="3000" dirty="0">
                <a:latin typeface="Century Gothic" panose="020B0502020202020204" pitchFamily="34" charset="0"/>
              </a:rPr>
            </a:br>
            <a:r>
              <a:rPr lang="cs-CZ" sz="3000" dirty="0">
                <a:latin typeface="Century Gothic" panose="020B0502020202020204" pitchFamily="34" charset="0"/>
              </a:rPr>
              <a:t>						       </a:t>
            </a:r>
            <a:r>
              <a:rPr lang="cs-CZ" sz="2400" dirty="0">
                <a:solidFill>
                  <a:srgbClr val="C00000"/>
                </a:solidFill>
                <a:latin typeface="Segoe Script" panose="030B0504020000000003" pitchFamily="66" charset="0"/>
              </a:rPr>
              <a:t>(hledej na straně 13-15)</a:t>
            </a:r>
            <a:endParaRPr lang="cs-CZ" sz="2400" dirty="0">
              <a:latin typeface="Century Gothic" panose="020B0502020202020204" pitchFamily="34" charset="0"/>
            </a:endParaRPr>
          </a:p>
          <a:p>
            <a:pPr marL="514350" indent="-514350">
              <a:buAutoNum type="arabicPeriod"/>
            </a:pPr>
            <a:r>
              <a:rPr lang="cs-CZ" sz="3000" dirty="0">
                <a:latin typeface="Century Gothic" panose="020B0502020202020204" pitchFamily="34" charset="0"/>
              </a:rPr>
              <a:t>Jak se nazývá </a:t>
            </a:r>
            <a:r>
              <a:rPr lang="cs-CZ" sz="3000" b="1" dirty="0">
                <a:latin typeface="Century Gothic" panose="020B0502020202020204" pitchFamily="34" charset="0"/>
              </a:rPr>
              <a:t>drsný jazýček </a:t>
            </a:r>
            <a:r>
              <a:rPr lang="cs-CZ" sz="3000" dirty="0">
                <a:latin typeface="Century Gothic" panose="020B0502020202020204" pitchFamily="34" charset="0"/>
              </a:rPr>
              <a:t>hlemýždě, který připomíná struhadlo?			 			  </a:t>
            </a:r>
            <a:r>
              <a:rPr lang="cs-CZ" sz="2400" dirty="0">
                <a:solidFill>
                  <a:srgbClr val="C00000"/>
                </a:solidFill>
                <a:latin typeface="Segoe Script" panose="030B0504020000000003" pitchFamily="66" charset="0"/>
              </a:rPr>
              <a:t>(30)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000" dirty="0">
                <a:latin typeface="Century Gothic" panose="020B0502020202020204" pitchFamily="34" charset="0"/>
              </a:rPr>
              <a:t>Jak se jmenují </a:t>
            </a:r>
            <a:r>
              <a:rPr lang="cs-CZ" sz="3000" b="1" dirty="0">
                <a:latin typeface="Century Gothic" panose="020B0502020202020204" pitchFamily="34" charset="0"/>
              </a:rPr>
              <a:t>největší pavouci </a:t>
            </a:r>
            <a:r>
              <a:rPr lang="cs-CZ" sz="3000" dirty="0">
                <a:latin typeface="Century Gothic" panose="020B0502020202020204" pitchFamily="34" charset="0"/>
              </a:rPr>
              <a:t>žijící na Zemi?  </a:t>
            </a:r>
            <a:r>
              <a:rPr lang="cs-CZ" sz="2400" dirty="0">
                <a:solidFill>
                  <a:srgbClr val="C00000"/>
                </a:solidFill>
                <a:latin typeface="Segoe Script" panose="030B0504020000000003" pitchFamily="66" charset="0"/>
              </a:rPr>
              <a:t>(39-40)</a:t>
            </a:r>
            <a:endParaRPr lang="cs-CZ" sz="3000" dirty="0">
              <a:latin typeface="Century Gothic" panose="020B05020202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000" dirty="0">
                <a:latin typeface="Century Gothic" panose="020B0502020202020204" pitchFamily="34" charset="0"/>
              </a:rPr>
              <a:t>Jak se jmenuje </a:t>
            </a:r>
            <a:r>
              <a:rPr lang="cs-CZ" sz="3000" b="1" dirty="0">
                <a:latin typeface="Century Gothic" panose="020B0502020202020204" pitchFamily="34" charset="0"/>
              </a:rPr>
              <a:t>největší brouk</a:t>
            </a:r>
            <a:r>
              <a:rPr lang="cs-CZ" sz="3000" dirty="0">
                <a:latin typeface="Century Gothic" panose="020B0502020202020204" pitchFamily="34" charset="0"/>
              </a:rPr>
              <a:t> v ČR, který má velká kusadla? 							       </a:t>
            </a:r>
            <a:r>
              <a:rPr lang="cs-CZ" sz="2400" dirty="0">
                <a:solidFill>
                  <a:srgbClr val="C00000"/>
                </a:solidFill>
                <a:latin typeface="Segoe Script" panose="030B0504020000000003" pitchFamily="66" charset="0"/>
              </a:rPr>
              <a:t>(59-60)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000" dirty="0">
                <a:latin typeface="Century Gothic" panose="020B0502020202020204" pitchFamily="34" charset="0"/>
              </a:rPr>
              <a:t>Jak se nazývá </a:t>
            </a:r>
            <a:r>
              <a:rPr lang="cs-CZ" sz="3000" b="1" dirty="0">
                <a:latin typeface="Century Gothic" panose="020B0502020202020204" pitchFamily="34" charset="0"/>
              </a:rPr>
              <a:t>děj</a:t>
            </a:r>
            <a:r>
              <a:rPr lang="cs-CZ" sz="3000" dirty="0">
                <a:latin typeface="Century Gothic" panose="020B0502020202020204" pitchFamily="34" charset="0"/>
              </a:rPr>
              <a:t>, díky kterému existuje život na Zemi?								       </a:t>
            </a:r>
            <a:r>
              <a:rPr lang="cs-CZ" sz="2400" dirty="0">
                <a:solidFill>
                  <a:srgbClr val="C00000"/>
                </a:solidFill>
                <a:latin typeface="Segoe Script" panose="030B0504020000000003" pitchFamily="66" charset="0"/>
              </a:rPr>
              <a:t>(73-76)</a:t>
            </a:r>
            <a:endParaRPr lang="cs-CZ" sz="3000" dirty="0">
              <a:latin typeface="Century Gothic" panose="020B05020202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000" dirty="0">
                <a:latin typeface="Century Gothic" panose="020B0502020202020204" pitchFamily="34" charset="0"/>
              </a:rPr>
              <a:t>Jak se jmenuje </a:t>
            </a:r>
            <a:r>
              <a:rPr lang="cs-CZ" sz="3000" b="1" dirty="0">
                <a:latin typeface="Century Gothic" panose="020B0502020202020204" pitchFamily="34" charset="0"/>
              </a:rPr>
              <a:t>nejjedovatější houba </a:t>
            </a:r>
            <a:r>
              <a:rPr lang="cs-CZ" sz="3000" dirty="0">
                <a:latin typeface="Century Gothic" panose="020B0502020202020204" pitchFamily="34" charset="0"/>
              </a:rPr>
              <a:t>v ČR?         </a:t>
            </a:r>
            <a:r>
              <a:rPr lang="cs-CZ" sz="2400" dirty="0">
                <a:solidFill>
                  <a:srgbClr val="C00000"/>
                </a:solidFill>
                <a:latin typeface="Segoe Script" panose="030B0504020000000003" pitchFamily="66" charset="0"/>
              </a:rPr>
              <a:t>(106)</a:t>
            </a:r>
            <a:endParaRPr lang="cs-CZ" sz="3200" dirty="0">
              <a:latin typeface="Century Gothic" panose="020B0502020202020204" pitchFamily="34" charset="0"/>
            </a:endParaRPr>
          </a:p>
          <a:p>
            <a:pPr marL="514350" indent="-514350">
              <a:buAutoNum type="arabicPeriod"/>
            </a:pPr>
            <a:endParaRPr lang="cs-CZ" sz="3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710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6ED27-A255-4C16-9350-B7604D41A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632733"/>
            <a:ext cx="10695214" cy="5576888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M I K R O S K O P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R A D U L A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S K L Í P K A N I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R O H Á Č   O B E C N Ý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F O T O S Y N T É Z A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M U C H O M Ů R K A   Z E L E N Á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cs-CZ" sz="3600" dirty="0">
              <a:latin typeface="Century Gothic" panose="020B0502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80615" y="457199"/>
            <a:ext cx="3820885" cy="5734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400" dirty="0">
                <a:latin typeface="Century Gothic" panose="020B0502020202020204" pitchFamily="34" charset="0"/>
              </a:rPr>
              <a:t>VYZNAČ PÍSMENA:</a:t>
            </a: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2. a 6. písmeno</a:t>
            </a:r>
          </a:p>
          <a:p>
            <a:pPr algn="ctr">
              <a:spcAft>
                <a:spcPts val="700"/>
              </a:spcAft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3. a 4. písmeno</a:t>
            </a:r>
          </a:p>
          <a:p>
            <a:pPr algn="ctr">
              <a:spcAft>
                <a:spcPts val="700"/>
              </a:spcAft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8. písmeno</a:t>
            </a:r>
          </a:p>
          <a:p>
            <a:pPr algn="ctr">
              <a:spcAft>
                <a:spcPts val="700"/>
              </a:spcAft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1. a 2. písmeno</a:t>
            </a:r>
          </a:p>
          <a:p>
            <a:pPr marL="457200" indent="-457200" algn="ctr">
              <a:spcAft>
                <a:spcPts val="700"/>
              </a:spcAft>
              <a:buAutoNum type="arabicPeriod"/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5. a 11. písmeno</a:t>
            </a:r>
          </a:p>
          <a:p>
            <a:pPr algn="ctr">
              <a:spcAft>
                <a:spcPts val="700"/>
              </a:spcAft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2. písmeno</a:t>
            </a:r>
          </a:p>
        </p:txBody>
      </p:sp>
    </p:spTree>
    <p:extLst>
      <p:ext uri="{BB962C8B-B14F-4D97-AF65-F5344CB8AC3E}">
        <p14:creationId xmlns:p14="http://schemas.microsoft.com/office/powerpoint/2010/main" val="378337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6ED27-A255-4C16-9350-B7604D41A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632733"/>
            <a:ext cx="10695214" cy="5576888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M I K R O S K O P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R A D U L A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S K L Í P K A N I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R O H Á Č   O B E C N Ý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F O T O S Y N T É Z A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cs-CZ" sz="3800" dirty="0">
                <a:latin typeface="Century Gothic" panose="020B0502020202020204" pitchFamily="34" charset="0"/>
              </a:rPr>
              <a:t>M U C H O M Ů R K A   Z E L E N Á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cs-CZ" sz="3600" dirty="0">
              <a:latin typeface="Century Gothic" panose="020B0502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80615" y="457199"/>
            <a:ext cx="3820885" cy="5734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400" dirty="0">
                <a:latin typeface="Century Gothic" panose="020B0502020202020204" pitchFamily="34" charset="0"/>
              </a:rPr>
              <a:t>VYZNAČ PÍSMENA:</a:t>
            </a: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2. a 6. písmeno</a:t>
            </a:r>
          </a:p>
          <a:p>
            <a:pPr algn="ctr">
              <a:spcAft>
                <a:spcPts val="700"/>
              </a:spcAft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3. a 4. písmeno</a:t>
            </a:r>
          </a:p>
          <a:p>
            <a:pPr algn="ctr">
              <a:spcAft>
                <a:spcPts val="700"/>
              </a:spcAft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8. písmeno</a:t>
            </a:r>
          </a:p>
          <a:p>
            <a:pPr algn="ctr">
              <a:spcAft>
                <a:spcPts val="700"/>
              </a:spcAft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1. a 2. písmeno</a:t>
            </a:r>
          </a:p>
          <a:p>
            <a:pPr marL="457200" indent="-457200" algn="ctr">
              <a:spcAft>
                <a:spcPts val="700"/>
              </a:spcAft>
              <a:buAutoNum type="arabicPeriod"/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5. a 11. písmeno</a:t>
            </a:r>
          </a:p>
          <a:p>
            <a:pPr algn="ctr">
              <a:spcAft>
                <a:spcPts val="700"/>
              </a:spcAft>
            </a:pPr>
            <a:endParaRPr lang="cs-CZ" sz="2400" dirty="0">
              <a:latin typeface="Century Gothic" panose="020B0502020202020204" pitchFamily="34" charset="0"/>
            </a:endParaRPr>
          </a:p>
          <a:p>
            <a:pPr algn="ctr">
              <a:spcAft>
                <a:spcPts val="700"/>
              </a:spcAft>
            </a:pPr>
            <a:r>
              <a:rPr lang="cs-CZ" sz="2400" dirty="0">
                <a:latin typeface="Century Gothic" panose="020B0502020202020204" pitchFamily="34" charset="0"/>
              </a:rPr>
              <a:t>2. písmeno</a:t>
            </a:r>
          </a:p>
        </p:txBody>
      </p:sp>
      <p:sp>
        <p:nvSpPr>
          <p:cNvPr id="4" name="Ovál 3"/>
          <p:cNvSpPr/>
          <p:nvPr/>
        </p:nvSpPr>
        <p:spPr>
          <a:xfrm>
            <a:off x="1796140" y="832757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3369163" y="838196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215243" y="1741730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661565" y="1747169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902569" y="2661593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338916" y="3608675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971816" y="4523099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5246986" y="4561196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888651" y="5448401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3744720" y="6047215"/>
            <a:ext cx="5021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 S D U N R O S A U</a:t>
            </a:r>
          </a:p>
        </p:txBody>
      </p:sp>
      <p:sp>
        <p:nvSpPr>
          <p:cNvPr id="14" name="Ovál 13"/>
          <p:cNvSpPr/>
          <p:nvPr/>
        </p:nvSpPr>
        <p:spPr>
          <a:xfrm>
            <a:off x="1801567" y="3614114"/>
            <a:ext cx="375557" cy="5878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79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0858" y="1743982"/>
            <a:ext cx="10515600" cy="13094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>
                <a:latin typeface="Century Gothic" panose="020B0502020202020204" pitchFamily="34" charset="0"/>
              </a:rPr>
              <a:t>Co se skrývá v tajence?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44719" y="822072"/>
            <a:ext cx="5021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 S D U N R O S A 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5109" y="3500159"/>
            <a:ext cx="564012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D I N O S A U R U S</a:t>
            </a:r>
          </a:p>
        </p:txBody>
      </p:sp>
      <p:sp>
        <p:nvSpPr>
          <p:cNvPr id="6" name="Obdélník 5"/>
          <p:cNvSpPr/>
          <p:nvPr/>
        </p:nvSpPr>
        <p:spPr>
          <a:xfrm>
            <a:off x="9846129" y="2318657"/>
            <a:ext cx="1877823" cy="1566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9F18622-3848-4C3E-AB83-6D4504681263}"/>
              </a:ext>
            </a:extLst>
          </p:cNvPr>
          <p:cNvSpPr txBox="1"/>
          <p:nvPr/>
        </p:nvSpPr>
        <p:spPr>
          <a:xfrm>
            <a:off x="551181" y="5796740"/>
            <a:ext cx="7213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  <a:latin typeface="Segoe Script" panose="030B0504020000000003" pitchFamily="66" charset="0"/>
              </a:rPr>
              <a:t>Dinosauři budou jedno z prvních témat, které spolu budeme probírat.</a:t>
            </a:r>
          </a:p>
        </p:txBody>
      </p:sp>
      <p:pic>
        <p:nvPicPr>
          <p:cNvPr id="2" name="Picture 2" descr="Dino clipart">
            <a:extLst>
              <a:ext uri="{FF2B5EF4-FFF2-40B4-BE49-F238E27FC236}">
                <a16:creationId xmlns:a16="http://schemas.microsoft.com/office/drawing/2014/main" id="{47834204-5749-BC44-B247-425F5C8CD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396" y="2512682"/>
            <a:ext cx="3821667" cy="411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27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400</Words>
  <Application>Microsoft Macintosh PowerPoint</Application>
  <PresentationFormat>Širokoúhlá obrazovka</PresentationFormat>
  <Paragraphs>56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Segoe Script</vt:lpstr>
      <vt:lpstr>Motiv Office</vt:lpstr>
      <vt:lpstr>Prezentace aplikace PowerPoint</vt:lpstr>
      <vt:lpstr>SEZNÁMENÍ S PŘEDMĚTEM  PŘÍRODOPIS</vt:lpstr>
      <vt:lpstr>PRÁCE S UČEBNICÍ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SEZNÁMENÍ S PŘEDMĚTEM  PŘÍRODOPIS</dc:title>
  <dc:creator>Zdenička</dc:creator>
  <cp:lastModifiedBy>Microsoft Office User</cp:lastModifiedBy>
  <cp:revision>9</cp:revision>
  <dcterms:created xsi:type="dcterms:W3CDTF">2020-09-03T07:26:10Z</dcterms:created>
  <dcterms:modified xsi:type="dcterms:W3CDTF">2023-08-27T19:58:17Z</dcterms:modified>
</cp:coreProperties>
</file>