
<file path=[Content_Types].xml><?xml version="1.0" encoding="utf-8"?>
<Types xmlns="http://schemas.openxmlformats.org/package/2006/content-types">
  <Default Extension="bin" ContentType="application/vnd.ms-office.activeX"/>
  <Default Extension="jpe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wdp" ContentType="image/vnd.ms-photo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activeX/activeX1.xml" ContentType="application/vnd.ms-office.activeX+xml"/>
  <Override PartName="/ppt/activeX/activeX2.xml" ContentType="application/vnd.ms-office.activeX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8" r:id="rId2"/>
    <p:sldId id="259" r:id="rId3"/>
    <p:sldId id="267" r:id="rId4"/>
    <p:sldId id="260" r:id="rId5"/>
    <p:sldId id="261" r:id="rId6"/>
    <p:sldId id="262" r:id="rId7"/>
    <p:sldId id="263" r:id="rId8"/>
    <p:sldId id="264" r:id="rId9"/>
    <p:sldId id="266" r:id="rId10"/>
    <p:sldId id="265" r:id="rId11"/>
    <p:sldId id="269" r:id="rId12"/>
    <p:sldId id="272" r:id="rId13"/>
    <p:sldId id="270" r:id="rId14"/>
    <p:sldId id="256" r:id="rId15"/>
    <p:sldId id="257" r:id="rId16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43" autoAdjust="0"/>
    <p:restoredTop sz="94660"/>
  </p:normalViewPr>
  <p:slideViewPr>
    <p:cSldViewPr>
      <p:cViewPr varScale="1">
        <p:scale>
          <a:sx n="79" d="100"/>
          <a:sy n="79" d="100"/>
        </p:scale>
        <p:origin x="1251" y="5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activeX/_rels/activeX1.xml.rels><?xml version="1.0" encoding="UTF-8" standalone="yes"?>
<Relationships xmlns="http://schemas.openxmlformats.org/package/2006/relationships"><Relationship Id="rId1" Type="http://schemas.microsoft.com/office/2006/relationships/activeXControlBinary" Target="activeX1.bin"/></Relationships>
</file>

<file path=ppt/activeX/_rels/activeX2.xml.rels><?xml version="1.0" encoding="UTF-8" standalone="yes"?>
<Relationships xmlns="http://schemas.openxmlformats.org/package/2006/relationships"><Relationship Id="rId1" Type="http://schemas.microsoft.com/office/2006/relationships/activeXControlBinary" Target="activeX2.bin"/></Relationships>
</file>

<file path=ppt/activeX/activeX1.xml><?xml version="1.0" encoding="utf-8"?>
<ax:ocx xmlns:ax="http://schemas.microsoft.com/office/2006/activeX" xmlns:r="http://schemas.openxmlformats.org/officeDocument/2006/relationships" ax:classid="{5512D11A-5CC6-11CF-8D67-00AA00BDCE1D}" ax:persistence="persistStream" r:id="rId1"/>
</file>

<file path=ppt/activeX/activeX2.xml><?xml version="1.0" encoding="utf-8"?>
<ax:ocx xmlns:ax="http://schemas.microsoft.com/office/2006/activeX" xmlns:r="http://schemas.openxmlformats.org/officeDocument/2006/relationships" ax:classid="{5512D11A-5CC6-11CF-8D67-00AA00BDCE1D}" ax:persistence="persistStream" r:id="rId1"/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image" Target="../media/image3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B632E4-E51F-45D7-90CD-465718B4FC5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cs-CZ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0ADFC90-9D1D-435C-9E13-37C66E544C7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cs-CZ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C2BF1D4-1B66-4729-A796-514E8572D3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FA559E-46C3-4FE6-B95F-2B7D0538EF22}" type="datetimeFigureOut">
              <a:rPr lang="cs-CZ" smtClean="0"/>
              <a:t>04.02.2022</a:t>
            </a:fld>
            <a:endParaRPr lang="cs-CZ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58E6C80-33DA-4036-A3B4-ACB1D4A5A9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4512EED-87E1-40A8-8520-EB5D905779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09881F-BFD0-4F16-935B-6BDEE7AE2CE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525103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C955E5-BC6F-416B-A3AF-66D3934E0D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cs-CZ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2D7FD05-F7AF-4229-8DDB-02585321FBB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9107E3B-4C28-4447-B125-3BEFD3685C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FA559E-46C3-4FE6-B95F-2B7D0538EF22}" type="datetimeFigureOut">
              <a:rPr lang="cs-CZ" smtClean="0"/>
              <a:t>04.02.2022</a:t>
            </a:fld>
            <a:endParaRPr lang="cs-CZ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D32843-C7D8-492B-9CF5-3E05CB58B3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54BA93F-7DA7-4328-85B4-F55CD59EF3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09881F-BFD0-4F16-935B-6BDEE7AE2CE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990202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8CDB323-95B2-4DF6-AE2A-8FDB7BD6F38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cs-CZ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7E1E733-ADB7-4CB5-A6B1-F9FA2C98DCC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4533F6-A702-443D-9245-9C66BC1161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FA559E-46C3-4FE6-B95F-2B7D0538EF22}" type="datetimeFigureOut">
              <a:rPr lang="cs-CZ" smtClean="0"/>
              <a:t>04.02.2022</a:t>
            </a:fld>
            <a:endParaRPr lang="cs-CZ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049C849-0A3D-4170-9541-3B6751C8C0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2B1CB43-C18D-43A8-9713-C138AA4B20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09881F-BFD0-4F16-935B-6BDEE7AE2CE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32704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243A7C-FBDA-4A56-BCB1-5D1397FFC4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cs-CZ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4D7D4C0-C3D4-41DC-8A15-8ACE255F5B7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2B25087-E71A-40F8-A120-0B3801D5EA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FA559E-46C3-4FE6-B95F-2B7D0538EF22}" type="datetimeFigureOut">
              <a:rPr lang="cs-CZ" smtClean="0"/>
              <a:t>04.02.2022</a:t>
            </a:fld>
            <a:endParaRPr lang="cs-CZ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9543DFB-2E84-48BA-B9FA-7C33514A93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38CBFE-327A-4962-8A8F-F0B6DE670B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09881F-BFD0-4F16-935B-6BDEE7AE2CE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869580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35745C-FEDE-42A9-8C1E-5C0EBF5D1D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cs-CZ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F2E23F-54FF-49A8-8E8F-570F47A50DE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996ACC-5246-4C94-929E-B59128C674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FA559E-46C3-4FE6-B95F-2B7D0538EF22}" type="datetimeFigureOut">
              <a:rPr lang="cs-CZ" smtClean="0"/>
              <a:t>04.02.2022</a:t>
            </a:fld>
            <a:endParaRPr lang="cs-CZ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289E4F3-993C-4EEE-B2B9-920194CDB2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CDE1C04-8E87-4E62-8187-C83F400F72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09881F-BFD0-4F16-935B-6BDEE7AE2CE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135730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8006DD-C2A2-4575-B05A-BDBC4BB191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cs-CZ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B418E7-7A75-4E6D-9925-3386D1FDDC1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A2AA462-0CAC-4F52-8A34-533A1C5F40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8A05B67-747A-4E23-8872-6DAFB4EF95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FA559E-46C3-4FE6-B95F-2B7D0538EF22}" type="datetimeFigureOut">
              <a:rPr lang="cs-CZ" smtClean="0"/>
              <a:t>04.02.2022</a:t>
            </a:fld>
            <a:endParaRPr lang="cs-CZ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A919CD7-2E10-4542-B848-5DA27D7461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3FA09F-5774-46B6-A40E-9D2D11F015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09881F-BFD0-4F16-935B-6BDEE7AE2CE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491295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0EB02A-E0FF-4B77-AA08-DC2A80ACE8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cs-CZ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B0851C5-E48E-4220-90D4-0A762306709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DD6C51B-4A76-4031-935A-6AEA53E9E1E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4C23E38-18C4-4E06-94F2-DFFC964D88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4775842-2188-47A8-B87E-1E3F27544D3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F58CB21-78F2-4155-BC04-F39B333D63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FA559E-46C3-4FE6-B95F-2B7D0538EF22}" type="datetimeFigureOut">
              <a:rPr lang="cs-CZ" smtClean="0"/>
              <a:t>04.02.2022</a:t>
            </a:fld>
            <a:endParaRPr lang="cs-CZ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42354E6-5433-4985-A6F5-117270EC6A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D0F45F2-7E6D-4C78-A740-7979AB45E9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09881F-BFD0-4F16-935B-6BDEE7AE2CE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808511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8AA32D-2A81-4CAD-B33C-A30CA76D77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cs-CZ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675DDA4-9BB3-412D-8D0C-7DC24CB048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FA559E-46C3-4FE6-B95F-2B7D0538EF22}" type="datetimeFigureOut">
              <a:rPr lang="cs-CZ" smtClean="0"/>
              <a:t>04.02.2022</a:t>
            </a:fld>
            <a:endParaRPr lang="cs-CZ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EC8B966-E9AA-4354-A6A9-1C30ED83B3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E8401CB-3E49-4D61-B541-7304DA7DE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09881F-BFD0-4F16-935B-6BDEE7AE2CE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938204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949F8B5-7A0E-47BF-AE60-0719E0F12A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FA559E-46C3-4FE6-B95F-2B7D0538EF22}" type="datetimeFigureOut">
              <a:rPr lang="cs-CZ" smtClean="0"/>
              <a:t>04.02.2022</a:t>
            </a:fld>
            <a:endParaRPr lang="cs-CZ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11C0CCE-F256-449C-9273-8AF1AE46CF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EDA7E79-0241-4658-99F2-045B21131D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09881F-BFD0-4F16-935B-6BDEE7AE2CE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089325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06AA42-5C60-4BC0-B2A9-348D2EAA48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cs-CZ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FBF1479-F480-41A1-9256-FE9AC448762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A2B71FE-231E-4F6A-9BDD-E30E466A0E4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9CEDB26-40B2-4684-AA3F-7211E3CC71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FA559E-46C3-4FE6-B95F-2B7D0538EF22}" type="datetimeFigureOut">
              <a:rPr lang="cs-CZ" smtClean="0"/>
              <a:t>04.02.2022</a:t>
            </a:fld>
            <a:endParaRPr lang="cs-CZ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7B79EE7-179D-4D7C-9D2F-384961A68A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64EF7C6-0724-479F-A638-F256DB7118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09881F-BFD0-4F16-935B-6BDEE7AE2CE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760752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4F7841-7EA3-4E6B-A674-48AA0FB0DC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cs-CZ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D26DF5C-9133-4A44-BAE3-926CE74D548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cs-CZ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D7C6D9F-065C-4285-8695-935927C8636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A89C1F7-C509-40E0-900F-F75329A603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FA559E-46C3-4FE6-B95F-2B7D0538EF22}" type="datetimeFigureOut">
              <a:rPr lang="cs-CZ" smtClean="0"/>
              <a:t>04.02.2022</a:t>
            </a:fld>
            <a:endParaRPr lang="cs-CZ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61F7BF3-AE04-4017-B89C-EA176EC39B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48AD68D-B55D-4A3A-8939-EBD22475D0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09881F-BFD0-4F16-935B-6BDEE7AE2CE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236826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8489B54-B45A-4FC8-8AE1-9C79E2315B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cs-CZ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F61D1F4-5BE9-41E3-BD55-613BC41D7EB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63A2D6-B9EF-4BA0-84CF-1388062567E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FA559E-46C3-4FE6-B95F-2B7D0538EF22}" type="datetimeFigureOut">
              <a:rPr lang="cs-CZ" smtClean="0"/>
              <a:t>04.02.2022</a:t>
            </a:fld>
            <a:endParaRPr lang="cs-CZ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C2A045C-CD63-464B-A298-F281A8BE20A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190C5C-6AAD-4027-8712-86F0881D94F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09881F-BFD0-4F16-935B-6BDEE7AE2CE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291577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wmf"/><Relationship Id="rId3" Type="http://schemas.openxmlformats.org/officeDocument/2006/relationships/control" Target="../activeX/activeX2.xml"/><Relationship Id="rId7" Type="http://schemas.openxmlformats.org/officeDocument/2006/relationships/image" Target="../media/image3.wmf"/><Relationship Id="rId2" Type="http://schemas.openxmlformats.org/officeDocument/2006/relationships/control" Target="../activeX/activeX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.jpeg"/><Relationship Id="rId5" Type="http://schemas.openxmlformats.org/officeDocument/2006/relationships/image" Target="../media/image5.jpeg"/><Relationship Id="rId4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2" name="Rectangle 21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3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00379" y="466340"/>
            <a:ext cx="3997960" cy="1757913"/>
          </a:xfrm>
        </p:spPr>
        <p:txBody>
          <a:bodyPr anchor="ctr">
            <a:normAutofit/>
          </a:bodyPr>
          <a:lstStyle/>
          <a:p>
            <a:r>
              <a:rPr lang="cs-CZ" sz="2800" b="1" dirty="0">
                <a:latin typeface="Aharoni" panose="02010803020104030203" pitchFamily="2" charset="-79"/>
                <a:cs typeface="Aharoni" panose="02010803020104030203" pitchFamily="2" charset="-79"/>
              </a:rPr>
              <a:t>„Sprechende Bilder“</a:t>
            </a:r>
            <a:br>
              <a:rPr lang="cs-CZ" sz="2800" b="1" dirty="0"/>
            </a:br>
            <a:br>
              <a:rPr lang="cs-CZ" sz="2800" b="1" dirty="0"/>
            </a:br>
            <a:r>
              <a:rPr lang="de-DE" sz="2400" b="1" dirty="0"/>
              <a:t>Carl Spitzweg</a:t>
            </a:r>
            <a:r>
              <a:rPr lang="cs-CZ" sz="2400" b="1" dirty="0"/>
              <a:t> (1808 – 1885)</a:t>
            </a:r>
            <a:endParaRPr lang="cs-CZ" sz="2400" dirty="0"/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266396" cy="673460"/>
            <a:chOff x="0" y="823811"/>
            <a:chExt cx="355196" cy="673460"/>
          </a:xfrm>
        </p:grpSpPr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8" name="Rectangle 27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498813" y="2090569"/>
            <a:ext cx="322326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43039" y="2330505"/>
            <a:ext cx="3419569" cy="3979585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br>
              <a:rPr lang="de-DE" sz="1700" b="1" dirty="0"/>
            </a:br>
            <a:br>
              <a:rPr lang="de-DE" sz="1700" b="1" dirty="0"/>
            </a:br>
            <a:r>
              <a:rPr lang="de-DE" sz="2400" b="1" i="1" dirty="0"/>
              <a:t>Präpositionen </a:t>
            </a:r>
            <a:r>
              <a:rPr lang="cs-CZ" sz="2400" b="1" i="1" dirty="0"/>
              <a:t>mit</a:t>
            </a:r>
            <a:r>
              <a:rPr lang="de-DE" sz="2400" b="1" i="1" dirty="0"/>
              <a:t> Dativ</a:t>
            </a:r>
            <a:r>
              <a:rPr lang="cs-CZ" sz="2400" b="1" i="1" dirty="0"/>
              <a:t>/</a:t>
            </a:r>
            <a:r>
              <a:rPr lang="de-DE" sz="2400" b="1" i="1" dirty="0"/>
              <a:t>Akkusativ</a:t>
            </a:r>
            <a:r>
              <a:rPr lang="cs-CZ" sz="2400" b="1" i="1" dirty="0"/>
              <a:t>: Wiederholung</a:t>
            </a:r>
          </a:p>
          <a:p>
            <a:pPr marL="0" indent="0">
              <a:buNone/>
            </a:pPr>
            <a:r>
              <a:rPr lang="cs-CZ" sz="2400" b="1" i="1" dirty="0"/>
              <a:t>(Předložky se 3. a 4. pádem)</a:t>
            </a:r>
          </a:p>
          <a:p>
            <a:pPr marL="0" indent="0">
              <a:buNone/>
            </a:pPr>
            <a:endParaRPr lang="cs-CZ" sz="2400" b="1" i="1" dirty="0"/>
          </a:p>
          <a:p>
            <a:pPr marL="0" indent="0">
              <a:buNone/>
            </a:pPr>
            <a:r>
              <a:rPr lang="cs-CZ" sz="2400" b="1" i="1" dirty="0" err="1"/>
              <a:t>Welche</a:t>
            </a:r>
            <a:r>
              <a:rPr lang="cs-CZ" sz="2400" b="1" i="1" dirty="0"/>
              <a:t> </a:t>
            </a:r>
            <a:r>
              <a:rPr lang="cs-CZ" sz="2400" b="1" i="1" dirty="0" err="1"/>
              <a:t>kennt</a:t>
            </a:r>
            <a:r>
              <a:rPr lang="cs-CZ" sz="2400" b="1" i="1" dirty="0"/>
              <a:t> </a:t>
            </a:r>
            <a:r>
              <a:rPr lang="cs-CZ" sz="2400" b="1" i="1" dirty="0" err="1"/>
              <a:t>ihr</a:t>
            </a:r>
            <a:r>
              <a:rPr lang="cs-CZ" sz="2400" b="1" i="1" dirty="0"/>
              <a:t>?</a:t>
            </a:r>
            <a:endParaRPr lang="cs-CZ" sz="1700" b="1" dirty="0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8023252" y="0"/>
            <a:ext cx="1120748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264357" y="513853"/>
            <a:ext cx="4507025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4" descr="http://upload.wikimedia.org/wikipedia/commons/thumb/a/a2/Carl_Spitzweg_017_%28Der_arme_Poet%29.jpg/400px-Carl_Spitzweg_017_%28Der_arme_Poet%29.jpg">
            <a:extLst>
              <a:ext uri="{FF2B5EF4-FFF2-40B4-BE49-F238E27FC236}">
                <a16:creationId xmlns:a16="http://schemas.microsoft.com/office/drawing/2014/main" id="{DDC1B1CB-3928-41C4-AE07-67BAE754221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6448" r="23011" b="1"/>
          <a:stretch/>
        </p:blipFill>
        <p:spPr bwMode="auto">
          <a:xfrm>
            <a:off x="4731756" y="980728"/>
            <a:ext cx="3651189" cy="47191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4612568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868144" y="1556792"/>
            <a:ext cx="2899158" cy="54006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cs-CZ" sz="2500" b="1" u="sng" dirty="0">
                <a:solidFill>
                  <a:srgbClr val="7030A0"/>
                </a:solidFill>
              </a:rPr>
              <a:t>7. </a:t>
            </a:r>
            <a:r>
              <a:rPr lang="cs-CZ" sz="2500" b="1" u="sng" dirty="0" err="1">
                <a:solidFill>
                  <a:srgbClr val="7030A0"/>
                </a:solidFill>
              </a:rPr>
              <a:t>Wo</a:t>
            </a:r>
            <a:r>
              <a:rPr lang="cs-CZ" sz="2500" b="1" u="sng" dirty="0">
                <a:solidFill>
                  <a:srgbClr val="7030A0"/>
                </a:solidFill>
              </a:rPr>
              <a:t> </a:t>
            </a:r>
            <a:r>
              <a:rPr lang="cs-CZ" sz="2500" b="1" u="sng" dirty="0" err="1">
                <a:solidFill>
                  <a:srgbClr val="7030A0"/>
                </a:solidFill>
              </a:rPr>
              <a:t>hängt</a:t>
            </a:r>
            <a:r>
              <a:rPr lang="cs-CZ" sz="2500" b="1" u="sng" dirty="0">
                <a:solidFill>
                  <a:srgbClr val="7030A0"/>
                </a:solidFill>
              </a:rPr>
              <a:t> </a:t>
            </a:r>
            <a:r>
              <a:rPr lang="cs-CZ" sz="2500" b="1" u="sng" dirty="0" err="1">
                <a:solidFill>
                  <a:srgbClr val="7030A0"/>
                </a:solidFill>
              </a:rPr>
              <a:t>das</a:t>
            </a:r>
            <a:r>
              <a:rPr lang="cs-CZ" sz="2500" b="1" u="sng" dirty="0">
                <a:solidFill>
                  <a:srgbClr val="7030A0"/>
                </a:solidFill>
              </a:rPr>
              <a:t> </a:t>
            </a:r>
            <a:r>
              <a:rPr lang="cs-CZ" sz="2500" b="1" u="sng" dirty="0" err="1">
                <a:solidFill>
                  <a:srgbClr val="7030A0"/>
                </a:solidFill>
              </a:rPr>
              <a:t>Handtuch</a:t>
            </a:r>
            <a:r>
              <a:rPr lang="cs-CZ" sz="2500" b="1" u="sng" dirty="0">
                <a:solidFill>
                  <a:srgbClr val="7030A0"/>
                </a:solidFill>
              </a:rPr>
              <a:t>?</a:t>
            </a:r>
          </a:p>
          <a:p>
            <a:endParaRPr lang="cs-CZ" sz="2500" b="1" dirty="0">
              <a:solidFill>
                <a:srgbClr val="7030A0"/>
              </a:solidFill>
            </a:endParaRPr>
          </a:p>
          <a:p>
            <a:pPr marL="457200" indent="-457200">
              <a:buFont typeface="+mj-lt"/>
              <a:buAutoNum type="alphaLcParenR"/>
            </a:pPr>
            <a:r>
              <a:rPr lang="cs-CZ" sz="2500" b="1" dirty="0" err="1">
                <a:solidFill>
                  <a:srgbClr val="7030A0"/>
                </a:solidFill>
              </a:rPr>
              <a:t>An</a:t>
            </a:r>
            <a:r>
              <a:rPr lang="cs-CZ" sz="2500" b="1" dirty="0">
                <a:solidFill>
                  <a:srgbClr val="7030A0"/>
                </a:solidFill>
              </a:rPr>
              <a:t> </a:t>
            </a:r>
            <a:r>
              <a:rPr lang="cs-CZ" sz="2500" b="1" dirty="0" err="1">
                <a:solidFill>
                  <a:srgbClr val="7030A0"/>
                </a:solidFill>
              </a:rPr>
              <a:t>die</a:t>
            </a:r>
            <a:r>
              <a:rPr lang="cs-CZ" sz="2500" b="1" dirty="0">
                <a:solidFill>
                  <a:srgbClr val="7030A0"/>
                </a:solidFill>
              </a:rPr>
              <a:t> </a:t>
            </a:r>
            <a:r>
              <a:rPr lang="cs-CZ" sz="2500" b="1" dirty="0" err="1">
                <a:solidFill>
                  <a:srgbClr val="7030A0"/>
                </a:solidFill>
              </a:rPr>
              <a:t>Wäscheleine</a:t>
            </a:r>
            <a:endParaRPr lang="cs-CZ" sz="2500" b="1" dirty="0">
              <a:solidFill>
                <a:srgbClr val="7030A0"/>
              </a:solidFill>
            </a:endParaRPr>
          </a:p>
          <a:p>
            <a:pPr marL="457200" indent="-457200">
              <a:buFont typeface="+mj-lt"/>
              <a:buAutoNum type="alphaLcParenR"/>
            </a:pPr>
            <a:endParaRPr lang="cs-CZ" sz="2500" b="1" dirty="0">
              <a:solidFill>
                <a:srgbClr val="7030A0"/>
              </a:solidFill>
            </a:endParaRPr>
          </a:p>
          <a:p>
            <a:pPr marL="457200" indent="-457200">
              <a:buFont typeface="+mj-lt"/>
              <a:buAutoNum type="alphaLcParenR"/>
            </a:pPr>
            <a:r>
              <a:rPr lang="cs-CZ" sz="2500" b="1" dirty="0" err="1">
                <a:solidFill>
                  <a:srgbClr val="7030A0"/>
                </a:solidFill>
              </a:rPr>
              <a:t>Auf</a:t>
            </a:r>
            <a:r>
              <a:rPr lang="cs-CZ" sz="2500" b="1" dirty="0">
                <a:solidFill>
                  <a:srgbClr val="7030A0"/>
                </a:solidFill>
              </a:rPr>
              <a:t> der </a:t>
            </a:r>
            <a:r>
              <a:rPr lang="cs-CZ" sz="2500" b="1" dirty="0" err="1">
                <a:solidFill>
                  <a:srgbClr val="7030A0"/>
                </a:solidFill>
              </a:rPr>
              <a:t>Wäscheleine</a:t>
            </a:r>
            <a:endParaRPr lang="cs-CZ" sz="2500" b="1" dirty="0">
              <a:solidFill>
                <a:srgbClr val="7030A0"/>
              </a:solidFill>
            </a:endParaRPr>
          </a:p>
          <a:p>
            <a:pPr marL="457200" indent="-457200">
              <a:buFont typeface="+mj-lt"/>
              <a:buAutoNum type="alphaLcParenR"/>
            </a:pPr>
            <a:endParaRPr lang="cs-CZ" sz="2500" b="1" dirty="0">
              <a:solidFill>
                <a:srgbClr val="7030A0"/>
              </a:solidFill>
            </a:endParaRPr>
          </a:p>
          <a:p>
            <a:pPr marL="457200" indent="-457200">
              <a:buFont typeface="+mj-lt"/>
              <a:buAutoNum type="alphaLcParenR"/>
            </a:pPr>
            <a:r>
              <a:rPr lang="cs-CZ" sz="2500" b="1" dirty="0" err="1">
                <a:solidFill>
                  <a:srgbClr val="7030A0"/>
                </a:solidFill>
              </a:rPr>
              <a:t>Über</a:t>
            </a:r>
            <a:r>
              <a:rPr lang="cs-CZ" sz="2500" b="1" dirty="0">
                <a:solidFill>
                  <a:srgbClr val="7030A0"/>
                </a:solidFill>
              </a:rPr>
              <a:t> </a:t>
            </a:r>
            <a:r>
              <a:rPr lang="cs-CZ" sz="2500" b="1" dirty="0" err="1">
                <a:solidFill>
                  <a:srgbClr val="7030A0"/>
                </a:solidFill>
              </a:rPr>
              <a:t>die</a:t>
            </a:r>
            <a:r>
              <a:rPr lang="cs-CZ" sz="2500" b="1" dirty="0">
                <a:solidFill>
                  <a:srgbClr val="7030A0"/>
                </a:solidFill>
              </a:rPr>
              <a:t> </a:t>
            </a:r>
            <a:r>
              <a:rPr lang="cs-CZ" sz="2500" b="1" dirty="0" err="1">
                <a:solidFill>
                  <a:srgbClr val="7030A0"/>
                </a:solidFill>
              </a:rPr>
              <a:t>Wäscheleine</a:t>
            </a:r>
            <a:endParaRPr lang="cs-CZ" sz="2500" b="1" dirty="0">
              <a:solidFill>
                <a:srgbClr val="7030A0"/>
              </a:solidFill>
            </a:endParaRPr>
          </a:p>
        </p:txBody>
      </p:sp>
      <p:pic>
        <p:nvPicPr>
          <p:cNvPr id="8194" name="Picture 2">
            <a:extLst>
              <a:ext uri="{FF2B5EF4-FFF2-40B4-BE49-F238E27FC236}">
                <a16:creationId xmlns:a16="http://schemas.microsoft.com/office/drawing/2014/main" id="{F0C02482-0083-4BB2-8152-26AA1B9AC70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6604" b="-1787"/>
          <a:stretch/>
        </p:blipFill>
        <p:spPr bwMode="auto">
          <a:xfrm>
            <a:off x="173696" y="574814"/>
            <a:ext cx="5442496" cy="54005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4134105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868144" y="1556792"/>
            <a:ext cx="2899158" cy="54006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cs-CZ" sz="2800" b="1" u="sng" dirty="0">
                <a:solidFill>
                  <a:schemeClr val="accent3">
                    <a:lumMod val="75000"/>
                  </a:schemeClr>
                </a:solidFill>
              </a:rPr>
              <a:t>8. </a:t>
            </a:r>
            <a:r>
              <a:rPr lang="cs-CZ" sz="2800" b="1" u="sng" dirty="0" err="1">
                <a:solidFill>
                  <a:schemeClr val="accent3">
                    <a:lumMod val="75000"/>
                  </a:schemeClr>
                </a:solidFill>
              </a:rPr>
              <a:t>Wo</a:t>
            </a:r>
            <a:r>
              <a:rPr lang="cs-CZ" sz="2800" b="1" u="sng" dirty="0">
                <a:solidFill>
                  <a:schemeClr val="accent3">
                    <a:lumMod val="75000"/>
                  </a:schemeClr>
                </a:solidFill>
              </a:rPr>
              <a:t> liegt die Zeitung?</a:t>
            </a:r>
          </a:p>
          <a:p>
            <a:pPr marL="514350" indent="-514350">
              <a:buFont typeface="+mj-lt"/>
              <a:buAutoNum type="alphaLcParenR"/>
            </a:pPr>
            <a:endParaRPr lang="cs-CZ" sz="2800" b="1" dirty="0">
              <a:solidFill>
                <a:schemeClr val="accent3">
                  <a:lumMod val="75000"/>
                </a:schemeClr>
              </a:solidFill>
            </a:endParaRPr>
          </a:p>
          <a:p>
            <a:pPr marL="514350" indent="-514350">
              <a:buFont typeface="+mj-lt"/>
              <a:buAutoNum type="alphaLcParenR"/>
            </a:pPr>
            <a:r>
              <a:rPr lang="cs-CZ" sz="2800" b="1" dirty="0">
                <a:solidFill>
                  <a:schemeClr val="accent3">
                    <a:lumMod val="75000"/>
                  </a:schemeClr>
                </a:solidFill>
              </a:rPr>
              <a:t>Auf den Boden</a:t>
            </a:r>
          </a:p>
          <a:p>
            <a:pPr marL="514350" indent="-514350">
              <a:buFont typeface="+mj-lt"/>
              <a:buAutoNum type="alphaLcParenR"/>
            </a:pPr>
            <a:endParaRPr lang="cs-CZ" sz="2800" b="1" dirty="0">
              <a:solidFill>
                <a:schemeClr val="accent3">
                  <a:lumMod val="75000"/>
                </a:schemeClr>
              </a:solidFill>
            </a:endParaRPr>
          </a:p>
          <a:p>
            <a:pPr marL="514350" indent="-514350">
              <a:buFont typeface="+mj-lt"/>
              <a:buAutoNum type="alphaLcParenR"/>
            </a:pPr>
            <a:r>
              <a:rPr lang="cs-CZ" sz="2800" b="1" dirty="0">
                <a:solidFill>
                  <a:schemeClr val="accent3">
                    <a:lumMod val="75000"/>
                  </a:schemeClr>
                </a:solidFill>
              </a:rPr>
              <a:t>Auf dem Boden</a:t>
            </a:r>
          </a:p>
          <a:p>
            <a:pPr marL="514350" indent="-514350">
              <a:buFont typeface="+mj-lt"/>
              <a:buAutoNum type="alphaLcParenR"/>
            </a:pPr>
            <a:endParaRPr lang="cs-CZ" sz="2800" b="1" dirty="0">
              <a:solidFill>
                <a:schemeClr val="accent3">
                  <a:lumMod val="75000"/>
                </a:schemeClr>
              </a:solidFill>
            </a:endParaRPr>
          </a:p>
          <a:p>
            <a:pPr marL="514350" indent="-514350">
              <a:buFont typeface="+mj-lt"/>
              <a:buAutoNum type="alphaLcParenR"/>
            </a:pPr>
            <a:r>
              <a:rPr lang="cs-CZ" sz="2800" b="1" dirty="0">
                <a:solidFill>
                  <a:schemeClr val="accent3">
                    <a:lumMod val="75000"/>
                  </a:schemeClr>
                </a:solidFill>
              </a:rPr>
              <a:t>Am Boden</a:t>
            </a:r>
          </a:p>
        </p:txBody>
      </p:sp>
      <p:pic>
        <p:nvPicPr>
          <p:cNvPr id="8194" name="Picture 2">
            <a:extLst>
              <a:ext uri="{FF2B5EF4-FFF2-40B4-BE49-F238E27FC236}">
                <a16:creationId xmlns:a16="http://schemas.microsoft.com/office/drawing/2014/main" id="{F0C02482-0083-4BB2-8152-26AA1B9AC70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6604" b="-1787"/>
          <a:stretch/>
        </p:blipFill>
        <p:spPr bwMode="auto">
          <a:xfrm>
            <a:off x="173696" y="574814"/>
            <a:ext cx="5442496" cy="54005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9275644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3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987CE78-94E6-4FDC-B9F2-42B0646453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0826" y="846504"/>
            <a:ext cx="3420438" cy="1128068"/>
          </a:xfrm>
        </p:spPr>
        <p:txBody>
          <a:bodyPr anchor="ctr">
            <a:normAutofit/>
          </a:bodyPr>
          <a:lstStyle/>
          <a:p>
            <a:r>
              <a:rPr lang="cs-CZ" sz="3500" dirty="0" err="1">
                <a:latin typeface="Aharoni" panose="02010803020104030203" pitchFamily="2" charset="-79"/>
                <a:cs typeface="Aharoni" panose="02010803020104030203" pitchFamily="2" charset="-79"/>
              </a:rPr>
              <a:t>Antworten</a:t>
            </a:r>
            <a:endParaRPr lang="cs-CZ" sz="3500" dirty="0"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266396" cy="673460"/>
            <a:chOff x="0" y="823811"/>
            <a:chExt cx="355196" cy="673460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5" name="Rectangle 14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498813" y="2090569"/>
            <a:ext cx="322326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B0CF04C-CAAB-44C9-A22D-F47D5B66A7F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9413" y="2369162"/>
            <a:ext cx="4128961" cy="4372206"/>
          </a:xfrm>
        </p:spPr>
        <p:txBody>
          <a:bodyPr anchor="ctr">
            <a:noAutofit/>
          </a:bodyPr>
          <a:lstStyle/>
          <a:p>
            <a:pPr marL="0" indent="0">
              <a:buNone/>
            </a:pPr>
            <a:r>
              <a:rPr lang="cs-CZ" sz="2500" dirty="0"/>
              <a:t>1. a – </a:t>
            </a:r>
            <a:r>
              <a:rPr lang="cs-CZ" sz="2500" dirty="0" err="1"/>
              <a:t>auf</a:t>
            </a:r>
            <a:r>
              <a:rPr lang="cs-CZ" sz="2500" dirty="0"/>
              <a:t> dem </a:t>
            </a:r>
            <a:r>
              <a:rPr lang="cs-CZ" sz="2500" dirty="0" err="1"/>
              <a:t>Ofen</a:t>
            </a:r>
            <a:endParaRPr lang="cs-CZ" sz="2500" dirty="0"/>
          </a:p>
          <a:p>
            <a:pPr marL="0" indent="0">
              <a:buNone/>
            </a:pPr>
            <a:r>
              <a:rPr lang="cs-CZ" sz="2500" dirty="0"/>
              <a:t>2. c – vor dem </a:t>
            </a:r>
            <a:r>
              <a:rPr lang="cs-CZ" sz="2500" dirty="0" err="1"/>
              <a:t>Fenster</a:t>
            </a:r>
            <a:endParaRPr lang="cs-CZ" sz="2500" dirty="0"/>
          </a:p>
          <a:p>
            <a:pPr marL="0" indent="0">
              <a:buNone/>
            </a:pPr>
            <a:r>
              <a:rPr lang="cs-CZ" sz="2500" dirty="0"/>
              <a:t>3. b – </a:t>
            </a:r>
            <a:r>
              <a:rPr lang="cs-CZ" sz="2500" dirty="0" err="1"/>
              <a:t>neben</a:t>
            </a:r>
            <a:r>
              <a:rPr lang="cs-CZ" sz="2500" dirty="0"/>
              <a:t> </a:t>
            </a:r>
            <a:r>
              <a:rPr lang="cs-CZ" sz="2500" dirty="0" err="1"/>
              <a:t>seinem</a:t>
            </a:r>
            <a:r>
              <a:rPr lang="cs-CZ" sz="2500" dirty="0"/>
              <a:t> </a:t>
            </a:r>
            <a:r>
              <a:rPr lang="cs-CZ" sz="2500" dirty="0" err="1"/>
              <a:t>Bett</a:t>
            </a:r>
            <a:endParaRPr lang="cs-CZ" sz="2500" dirty="0"/>
          </a:p>
          <a:p>
            <a:pPr marL="0" indent="0">
              <a:buNone/>
            </a:pPr>
            <a:r>
              <a:rPr lang="cs-CZ" sz="2500" dirty="0"/>
              <a:t>4. a – in </a:t>
            </a:r>
            <a:r>
              <a:rPr lang="cs-CZ" sz="2500" dirty="0" err="1"/>
              <a:t>die</a:t>
            </a:r>
            <a:r>
              <a:rPr lang="cs-CZ" sz="2500" dirty="0"/>
              <a:t> </a:t>
            </a:r>
            <a:r>
              <a:rPr lang="cs-CZ" sz="2500" dirty="0" err="1"/>
              <a:t>Ecke</a:t>
            </a:r>
            <a:r>
              <a:rPr lang="cs-CZ" sz="2500" dirty="0"/>
              <a:t> </a:t>
            </a:r>
            <a:r>
              <a:rPr lang="cs-CZ" sz="2500" dirty="0" err="1"/>
              <a:t>über</a:t>
            </a:r>
            <a:r>
              <a:rPr lang="cs-CZ" sz="2500" dirty="0"/>
              <a:t> </a:t>
            </a:r>
            <a:r>
              <a:rPr lang="cs-CZ" sz="2500" dirty="0" err="1"/>
              <a:t>das</a:t>
            </a:r>
            <a:r>
              <a:rPr lang="cs-CZ" sz="2500" dirty="0"/>
              <a:t> </a:t>
            </a:r>
            <a:r>
              <a:rPr lang="cs-CZ" sz="2500" dirty="0" err="1"/>
              <a:t>Bett</a:t>
            </a:r>
            <a:endParaRPr lang="cs-CZ" sz="2500" dirty="0"/>
          </a:p>
          <a:p>
            <a:pPr marL="0" indent="0">
              <a:buNone/>
            </a:pPr>
            <a:r>
              <a:rPr lang="cs-CZ" sz="2500" dirty="0"/>
              <a:t>5. a – in </a:t>
            </a:r>
            <a:r>
              <a:rPr lang="cs-CZ" sz="2500" dirty="0" err="1"/>
              <a:t>einem</a:t>
            </a:r>
            <a:r>
              <a:rPr lang="cs-CZ" sz="2500" dirty="0"/>
              <a:t> </a:t>
            </a:r>
            <a:r>
              <a:rPr lang="cs-CZ" sz="2500" dirty="0" err="1"/>
              <a:t>kleinen</a:t>
            </a:r>
            <a:r>
              <a:rPr lang="cs-CZ" sz="2500" dirty="0"/>
              <a:t> </a:t>
            </a:r>
            <a:r>
              <a:rPr lang="cs-CZ" sz="2500" dirty="0" err="1"/>
              <a:t>Zimmer</a:t>
            </a:r>
            <a:r>
              <a:rPr lang="cs-CZ" sz="2500" dirty="0"/>
              <a:t> </a:t>
            </a:r>
            <a:r>
              <a:rPr lang="cs-CZ" sz="2500" dirty="0" err="1"/>
              <a:t>unter</a:t>
            </a:r>
            <a:r>
              <a:rPr lang="cs-CZ" sz="2500" dirty="0"/>
              <a:t> dem </a:t>
            </a:r>
            <a:r>
              <a:rPr lang="cs-CZ" sz="2500" dirty="0" err="1"/>
              <a:t>Dach</a:t>
            </a:r>
            <a:endParaRPr lang="cs-CZ" sz="2500" dirty="0"/>
          </a:p>
          <a:p>
            <a:pPr marL="0" indent="0">
              <a:buNone/>
            </a:pPr>
            <a:r>
              <a:rPr lang="cs-CZ" sz="2500" dirty="0"/>
              <a:t>6. b – </a:t>
            </a:r>
            <a:r>
              <a:rPr lang="cs-CZ" sz="2500" dirty="0" err="1"/>
              <a:t>im</a:t>
            </a:r>
            <a:r>
              <a:rPr lang="cs-CZ" sz="2500" dirty="0"/>
              <a:t> </a:t>
            </a:r>
            <a:r>
              <a:rPr lang="cs-CZ" sz="2500" dirty="0" err="1"/>
              <a:t>Mund</a:t>
            </a:r>
            <a:endParaRPr lang="cs-CZ" sz="2500" dirty="0"/>
          </a:p>
          <a:p>
            <a:pPr marL="0" indent="0">
              <a:buNone/>
            </a:pPr>
            <a:r>
              <a:rPr lang="cs-CZ" sz="2500" dirty="0"/>
              <a:t>7. b – </a:t>
            </a:r>
            <a:r>
              <a:rPr lang="cs-CZ" sz="2500" dirty="0" err="1"/>
              <a:t>auf</a:t>
            </a:r>
            <a:r>
              <a:rPr lang="cs-CZ" sz="2500" dirty="0"/>
              <a:t> der </a:t>
            </a:r>
            <a:r>
              <a:rPr lang="cs-CZ" sz="2500" dirty="0" err="1"/>
              <a:t>Wäschleine</a:t>
            </a:r>
            <a:endParaRPr lang="cs-CZ" sz="2500" dirty="0"/>
          </a:p>
          <a:p>
            <a:pPr marL="0" indent="0">
              <a:buNone/>
            </a:pPr>
            <a:r>
              <a:rPr lang="cs-CZ" sz="2500" dirty="0"/>
              <a:t>8. b – </a:t>
            </a:r>
            <a:r>
              <a:rPr lang="cs-CZ" sz="2500" dirty="0" err="1"/>
              <a:t>auf</a:t>
            </a:r>
            <a:r>
              <a:rPr lang="cs-CZ" sz="2500" dirty="0"/>
              <a:t> dem </a:t>
            </a:r>
            <a:r>
              <a:rPr lang="cs-CZ" sz="2500" dirty="0" err="1"/>
              <a:t>Boden</a:t>
            </a:r>
            <a:endParaRPr lang="cs-CZ" sz="2500" dirty="0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8023252" y="0"/>
            <a:ext cx="1120748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264357" y="513853"/>
            <a:ext cx="4507025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11187CF3-1707-4C71-B108-B7B5A9DF159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268" r="26868" b="-3"/>
          <a:stretch/>
        </p:blipFill>
        <p:spPr bwMode="auto">
          <a:xfrm>
            <a:off x="4483341" y="545935"/>
            <a:ext cx="4265123" cy="55127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3709670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3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987CE78-94E6-4FDC-B9F2-42B0646453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170" y="856180"/>
            <a:ext cx="3420438" cy="1128068"/>
          </a:xfrm>
        </p:spPr>
        <p:txBody>
          <a:bodyPr anchor="ctr">
            <a:normAutofit/>
          </a:bodyPr>
          <a:lstStyle/>
          <a:p>
            <a:r>
              <a:rPr lang="cs-CZ" sz="3500">
                <a:latin typeface="Aharoni" panose="02010803020104030203" pitchFamily="2" charset="-79"/>
                <a:cs typeface="Aharoni" panose="02010803020104030203" pitchFamily="2" charset="-79"/>
              </a:rPr>
              <a:t>Diskussion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266396" cy="673460"/>
            <a:chOff x="0" y="823811"/>
            <a:chExt cx="355196" cy="673460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5" name="Rectangle 14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498813" y="2090569"/>
            <a:ext cx="322326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B0CF04C-CAAB-44C9-A22D-F47D5B66A7F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3039" y="2330505"/>
            <a:ext cx="3419569" cy="3979585"/>
          </a:xfrm>
        </p:spPr>
        <p:txBody>
          <a:bodyPr anchor="ctr">
            <a:normAutofit/>
          </a:bodyPr>
          <a:lstStyle/>
          <a:p>
            <a:r>
              <a:rPr lang="cs-CZ" sz="2500" dirty="0"/>
              <a:t>Beschreibt seine Wohnung (Temperatur, Größe, Möbel…)</a:t>
            </a:r>
          </a:p>
          <a:p>
            <a:r>
              <a:rPr lang="cs-CZ" sz="2500" dirty="0"/>
              <a:t>Wie lebte ein Poet im 19. Jahrhundert?</a:t>
            </a:r>
          </a:p>
          <a:p>
            <a:r>
              <a:rPr lang="cs-CZ" sz="2500" dirty="0"/>
              <a:t>Wie leben sie heute?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8023252" y="0"/>
            <a:ext cx="1120748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264357" y="513853"/>
            <a:ext cx="4507025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11187CF3-1707-4C71-B108-B7B5A9DF159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267" r="26869" b="-3"/>
          <a:stretch/>
        </p:blipFill>
        <p:spPr bwMode="auto">
          <a:xfrm>
            <a:off x="4483341" y="799352"/>
            <a:ext cx="4069057" cy="5259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3238741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541784" y="188640"/>
            <a:ext cx="7772400" cy="1470025"/>
          </a:xfrm>
        </p:spPr>
        <p:txBody>
          <a:bodyPr/>
          <a:lstStyle/>
          <a:p>
            <a:r>
              <a:rPr lang="cs-CZ" b="1" dirty="0" err="1">
                <a:highlight>
                  <a:srgbClr val="FFFF00"/>
                </a:highligh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Wo</a:t>
            </a:r>
            <a:r>
              <a:rPr lang="cs-CZ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cs-CZ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ist</a:t>
            </a:r>
            <a:r>
              <a:rPr lang="cs-CZ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cs-CZ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die</a:t>
            </a:r>
            <a:r>
              <a:rPr lang="cs-CZ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Bank? </a:t>
            </a:r>
            <a:br>
              <a:rPr lang="cs-CZ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cs-CZ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Sprecht</a:t>
            </a:r>
            <a:r>
              <a:rPr lang="cs-CZ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cs-CZ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zu</a:t>
            </a:r>
            <a:r>
              <a:rPr lang="cs-CZ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cs-CZ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zweit</a:t>
            </a:r>
            <a:endParaRPr lang="cs-CZ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6948264" y="1916832"/>
            <a:ext cx="2088232" cy="4255368"/>
          </a:xfrm>
        </p:spPr>
        <p:txBody>
          <a:bodyPr>
            <a:normAutofit/>
          </a:bodyPr>
          <a:lstStyle/>
          <a:p>
            <a:pPr marL="457200" indent="-457200" algn="l">
              <a:buFont typeface="Arial" pitchFamily="34" charset="0"/>
              <a:buChar char="•"/>
            </a:pPr>
            <a:r>
              <a:rPr lang="cs-CZ" b="1" dirty="0"/>
              <a:t>In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cs-CZ" b="1" dirty="0" err="1"/>
              <a:t>An</a:t>
            </a:r>
            <a:endParaRPr lang="cs-CZ" b="1" dirty="0"/>
          </a:p>
          <a:p>
            <a:pPr marL="457200" indent="-457200" algn="l">
              <a:buFont typeface="Arial" pitchFamily="34" charset="0"/>
              <a:buChar char="•"/>
            </a:pPr>
            <a:r>
              <a:rPr lang="cs-CZ" b="1" dirty="0" err="1"/>
              <a:t>Auf</a:t>
            </a:r>
            <a:endParaRPr lang="cs-CZ" b="1" dirty="0"/>
          </a:p>
          <a:p>
            <a:pPr marL="457200" indent="-457200" algn="l">
              <a:buFont typeface="Arial" pitchFamily="34" charset="0"/>
              <a:buChar char="•"/>
            </a:pPr>
            <a:r>
              <a:rPr lang="cs-CZ" b="1" dirty="0" err="1"/>
              <a:t>Unter</a:t>
            </a:r>
            <a:r>
              <a:rPr lang="cs-CZ" b="1" dirty="0"/>
              <a:t> 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cs-CZ" b="1" dirty="0" err="1"/>
              <a:t>Über</a:t>
            </a:r>
            <a:endParaRPr lang="cs-CZ" b="1" dirty="0"/>
          </a:p>
          <a:p>
            <a:pPr marL="457200" indent="-457200" algn="l">
              <a:buFont typeface="Arial" pitchFamily="34" charset="0"/>
              <a:buChar char="•"/>
            </a:pPr>
            <a:r>
              <a:rPr lang="cs-CZ" b="1" dirty="0"/>
              <a:t>Vor 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cs-CZ" b="1" dirty="0" err="1"/>
              <a:t>Hinter</a:t>
            </a:r>
            <a:endParaRPr lang="cs-CZ" b="1" dirty="0"/>
          </a:p>
          <a:p>
            <a:pPr marL="457200" indent="-457200" algn="l">
              <a:buFont typeface="Arial" pitchFamily="34" charset="0"/>
              <a:buChar char="•"/>
            </a:pPr>
            <a:r>
              <a:rPr lang="cs-CZ" b="1" dirty="0" err="1"/>
              <a:t>Neben</a:t>
            </a:r>
            <a:endParaRPr lang="cs-CZ" b="1" dirty="0"/>
          </a:p>
          <a:p>
            <a:pPr marL="457200" indent="-457200" algn="l">
              <a:buFont typeface="Arial" pitchFamily="34" charset="0"/>
              <a:buChar char="•"/>
            </a:pPr>
            <a:r>
              <a:rPr lang="cs-CZ" b="1" dirty="0" err="1"/>
              <a:t>Zwischen</a:t>
            </a:r>
            <a:endParaRPr lang="cs-CZ" b="1" dirty="0"/>
          </a:p>
          <a:p>
            <a:pPr marL="457200" indent="-457200" algn="l">
              <a:buFont typeface="Arial" pitchFamily="34" charset="0"/>
              <a:buChar char="•"/>
            </a:pPr>
            <a:endParaRPr lang="cs-CZ" b="1" dirty="0"/>
          </a:p>
        </p:txBody>
      </p:sp>
      <p:pic>
        <p:nvPicPr>
          <p:cNvPr id="1026" name="Picture 2" descr="schr2L11ex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706041"/>
            <a:ext cx="5904656" cy="48448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2616062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obsah 4"/>
          <p:cNvSpPr>
            <a:spLocks noGrp="1"/>
          </p:cNvSpPr>
          <p:nvPr>
            <p:ph idx="1"/>
          </p:nvPr>
        </p:nvSpPr>
        <p:spPr>
          <a:xfrm>
            <a:off x="161114" y="4365104"/>
            <a:ext cx="8982885" cy="2492897"/>
          </a:xfrm>
        </p:spPr>
        <p:txBody>
          <a:bodyPr>
            <a:normAutofit/>
          </a:bodyPr>
          <a:lstStyle/>
          <a:p>
            <a:pPr>
              <a:lnSpc>
                <a:spcPct val="200000"/>
              </a:lnSpc>
            </a:pPr>
            <a:r>
              <a:rPr lang="cs-CZ" b="1" dirty="0">
                <a:solidFill>
                  <a:srgbClr val="FF0000"/>
                </a:solidFill>
              </a:rPr>
              <a:t>„</a:t>
            </a:r>
            <a:r>
              <a:rPr lang="cs-CZ" b="1" dirty="0" err="1">
                <a:solidFill>
                  <a:srgbClr val="FF0000"/>
                </a:solidFill>
              </a:rPr>
              <a:t>Wo</a:t>
            </a:r>
            <a:r>
              <a:rPr lang="cs-CZ" b="1" dirty="0">
                <a:solidFill>
                  <a:srgbClr val="FF0000"/>
                </a:solidFill>
              </a:rPr>
              <a:t> </a:t>
            </a:r>
            <a:r>
              <a:rPr lang="cs-CZ" b="1" dirty="0" err="1">
                <a:solidFill>
                  <a:srgbClr val="FF0000"/>
                </a:solidFill>
              </a:rPr>
              <a:t>ist</a:t>
            </a:r>
            <a:r>
              <a:rPr lang="cs-CZ" b="1" dirty="0">
                <a:solidFill>
                  <a:srgbClr val="FF0000"/>
                </a:solidFill>
              </a:rPr>
              <a:t> </a:t>
            </a:r>
            <a:r>
              <a:rPr lang="cs-CZ" b="1" dirty="0" err="1">
                <a:solidFill>
                  <a:srgbClr val="FF0000"/>
                </a:solidFill>
              </a:rPr>
              <a:t>die</a:t>
            </a:r>
            <a:r>
              <a:rPr lang="cs-CZ" b="1" dirty="0">
                <a:solidFill>
                  <a:srgbClr val="FF0000"/>
                </a:solidFill>
              </a:rPr>
              <a:t> </a:t>
            </a:r>
            <a:r>
              <a:rPr lang="cs-CZ" b="1" dirty="0" err="1">
                <a:solidFill>
                  <a:srgbClr val="FF0000"/>
                </a:solidFill>
              </a:rPr>
              <a:t>Apotheke</a:t>
            </a:r>
            <a:r>
              <a:rPr lang="cs-CZ" b="1" dirty="0">
                <a:solidFill>
                  <a:srgbClr val="FF0000"/>
                </a:solidFill>
              </a:rPr>
              <a:t>?“ </a:t>
            </a:r>
            <a:r>
              <a:rPr lang="cs-CZ" b="1" dirty="0">
                <a:solidFill>
                  <a:schemeClr val="accent5"/>
                </a:solidFill>
              </a:rPr>
              <a:t>=== </a:t>
            </a:r>
            <a:r>
              <a:rPr lang="en-US" b="1" dirty="0">
                <a:solidFill>
                  <a:schemeClr val="accent5"/>
                </a:solidFill>
              </a:rPr>
              <a:t>&gt;  </a:t>
            </a:r>
            <a:r>
              <a:rPr lang="cs-CZ" b="1" dirty="0">
                <a:solidFill>
                  <a:srgbClr val="002060"/>
                </a:solidFill>
              </a:rPr>
              <a:t>„Die </a:t>
            </a:r>
            <a:r>
              <a:rPr lang="cs-CZ" b="1" dirty="0" err="1">
                <a:solidFill>
                  <a:srgbClr val="002060"/>
                </a:solidFill>
              </a:rPr>
              <a:t>Apotheke</a:t>
            </a:r>
            <a:r>
              <a:rPr lang="cs-CZ" b="1" dirty="0">
                <a:solidFill>
                  <a:srgbClr val="002060"/>
                </a:solidFill>
              </a:rPr>
              <a:t> </a:t>
            </a:r>
            <a:r>
              <a:rPr lang="cs-CZ" b="1" dirty="0" err="1">
                <a:solidFill>
                  <a:srgbClr val="002060"/>
                </a:solidFill>
              </a:rPr>
              <a:t>ist</a:t>
            </a:r>
            <a:r>
              <a:rPr lang="cs-CZ" b="1" dirty="0">
                <a:solidFill>
                  <a:srgbClr val="002060"/>
                </a:solidFill>
              </a:rPr>
              <a:t> </a:t>
            </a:r>
            <a:r>
              <a:rPr lang="en-US" b="1" dirty="0">
                <a:solidFill>
                  <a:srgbClr val="002060"/>
                </a:solidFill>
              </a:rPr>
              <a:t> </a:t>
            </a:r>
            <a:r>
              <a:rPr lang="en-US" b="1" dirty="0" err="1">
                <a:solidFill>
                  <a:srgbClr val="002060"/>
                </a:solidFill>
              </a:rPr>
              <a:t>neben</a:t>
            </a:r>
            <a:r>
              <a:rPr lang="cs-CZ" b="1" dirty="0">
                <a:solidFill>
                  <a:srgbClr val="002060"/>
                </a:solidFill>
              </a:rPr>
              <a:t>…“</a:t>
            </a:r>
          </a:p>
          <a:p>
            <a:r>
              <a:rPr lang="cs-CZ" b="1" dirty="0">
                <a:solidFill>
                  <a:schemeClr val="tx2">
                    <a:lumMod val="75000"/>
                  </a:schemeClr>
                </a:solidFill>
              </a:rPr>
              <a:t>Die Bank </a:t>
            </a:r>
            <a:r>
              <a:rPr lang="cs-CZ" b="1" dirty="0" err="1">
                <a:solidFill>
                  <a:schemeClr val="tx2">
                    <a:lumMod val="75000"/>
                  </a:schemeClr>
                </a:solidFill>
              </a:rPr>
              <a:t>ist</a:t>
            </a:r>
            <a:r>
              <a:rPr lang="cs-CZ" b="1" dirty="0">
                <a:solidFill>
                  <a:schemeClr val="tx2">
                    <a:lumMod val="75000"/>
                  </a:schemeClr>
                </a:solidFill>
              </a:rPr>
              <a:t> …			Die U-</a:t>
            </a:r>
            <a:r>
              <a:rPr lang="cs-CZ" b="1" dirty="0" err="1">
                <a:solidFill>
                  <a:schemeClr val="tx2">
                    <a:lumMod val="75000"/>
                  </a:schemeClr>
                </a:solidFill>
              </a:rPr>
              <a:t>Bahn</a:t>
            </a:r>
            <a:r>
              <a:rPr lang="cs-CZ" b="1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cs-CZ" b="1" dirty="0" err="1">
                <a:solidFill>
                  <a:schemeClr val="tx2">
                    <a:lumMod val="75000"/>
                  </a:schemeClr>
                </a:solidFill>
              </a:rPr>
              <a:t>fährt</a:t>
            </a:r>
            <a:r>
              <a:rPr lang="cs-CZ" b="1" dirty="0">
                <a:solidFill>
                  <a:schemeClr val="tx2">
                    <a:lumMod val="75000"/>
                  </a:schemeClr>
                </a:solidFill>
              </a:rPr>
              <a:t> ….</a:t>
            </a:r>
          </a:p>
          <a:p>
            <a:r>
              <a:rPr lang="cs-CZ" b="1" dirty="0">
                <a:solidFill>
                  <a:schemeClr val="tx2">
                    <a:lumMod val="75000"/>
                  </a:schemeClr>
                </a:solidFill>
              </a:rPr>
              <a:t>Der Bus </a:t>
            </a:r>
            <a:r>
              <a:rPr lang="cs-CZ" b="1" dirty="0" err="1">
                <a:solidFill>
                  <a:schemeClr val="tx2">
                    <a:lumMod val="75000"/>
                  </a:schemeClr>
                </a:solidFill>
              </a:rPr>
              <a:t>steht</a:t>
            </a:r>
            <a:r>
              <a:rPr lang="cs-CZ" b="1" dirty="0">
                <a:solidFill>
                  <a:schemeClr val="tx2">
                    <a:lumMod val="75000"/>
                  </a:schemeClr>
                </a:solidFill>
              </a:rPr>
              <a:t> …			</a:t>
            </a:r>
            <a:r>
              <a:rPr lang="cs-CZ" b="1" dirty="0" err="1">
                <a:solidFill>
                  <a:schemeClr val="tx2">
                    <a:lumMod val="75000"/>
                  </a:schemeClr>
                </a:solidFill>
              </a:rPr>
              <a:t>Das</a:t>
            </a:r>
            <a:r>
              <a:rPr lang="cs-CZ" b="1" dirty="0">
                <a:solidFill>
                  <a:schemeClr val="tx2">
                    <a:lumMod val="75000"/>
                  </a:schemeClr>
                </a:solidFill>
              </a:rPr>
              <a:t> Hotel </a:t>
            </a:r>
            <a:r>
              <a:rPr lang="cs-CZ" b="1" dirty="0" err="1">
                <a:solidFill>
                  <a:schemeClr val="tx2">
                    <a:lumMod val="75000"/>
                  </a:schemeClr>
                </a:solidFill>
              </a:rPr>
              <a:t>steht</a:t>
            </a:r>
            <a:r>
              <a:rPr lang="cs-CZ" b="1" dirty="0">
                <a:solidFill>
                  <a:schemeClr val="tx2">
                    <a:lumMod val="75000"/>
                  </a:schemeClr>
                </a:solidFill>
              </a:rPr>
              <a:t> …</a:t>
            </a:r>
          </a:p>
          <a:p>
            <a:r>
              <a:rPr lang="cs-CZ" b="1" dirty="0" err="1">
                <a:solidFill>
                  <a:schemeClr val="tx2">
                    <a:lumMod val="75000"/>
                  </a:schemeClr>
                </a:solidFill>
              </a:rPr>
              <a:t>Das</a:t>
            </a:r>
            <a:r>
              <a:rPr lang="cs-CZ" b="1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cs-CZ" b="1" dirty="0" err="1">
                <a:solidFill>
                  <a:schemeClr val="tx2">
                    <a:lumMod val="75000"/>
                  </a:schemeClr>
                </a:solidFill>
              </a:rPr>
              <a:t>Flugzeug</a:t>
            </a:r>
            <a:r>
              <a:rPr lang="cs-CZ" b="1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cs-CZ" b="1" dirty="0" err="1">
                <a:solidFill>
                  <a:schemeClr val="tx2">
                    <a:lumMod val="75000"/>
                  </a:schemeClr>
                </a:solidFill>
              </a:rPr>
              <a:t>fliegt</a:t>
            </a:r>
            <a:r>
              <a:rPr lang="cs-CZ" b="1" dirty="0">
                <a:solidFill>
                  <a:schemeClr val="tx2">
                    <a:lumMod val="75000"/>
                  </a:schemeClr>
                </a:solidFill>
              </a:rPr>
              <a:t> …		</a:t>
            </a:r>
            <a:r>
              <a:rPr lang="cs-CZ" b="1" dirty="0" err="1">
                <a:solidFill>
                  <a:schemeClr val="tx2">
                    <a:lumMod val="75000"/>
                  </a:schemeClr>
                </a:solidFill>
              </a:rPr>
              <a:t>Das</a:t>
            </a:r>
            <a:r>
              <a:rPr lang="cs-CZ" b="1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cs-CZ" b="1" dirty="0" err="1">
                <a:solidFill>
                  <a:schemeClr val="tx2">
                    <a:lumMod val="75000"/>
                  </a:schemeClr>
                </a:solidFill>
              </a:rPr>
              <a:t>Krankenhaus</a:t>
            </a:r>
            <a:r>
              <a:rPr lang="cs-CZ" b="1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cs-CZ" b="1" dirty="0" err="1">
                <a:solidFill>
                  <a:schemeClr val="tx2">
                    <a:lumMod val="75000"/>
                  </a:schemeClr>
                </a:solidFill>
              </a:rPr>
              <a:t>steht</a:t>
            </a:r>
            <a:r>
              <a:rPr lang="cs-CZ" b="1" dirty="0">
                <a:solidFill>
                  <a:schemeClr val="tx2">
                    <a:lumMod val="75000"/>
                  </a:schemeClr>
                </a:solidFill>
              </a:rPr>
              <a:t> …</a:t>
            </a:r>
          </a:p>
          <a:p>
            <a:r>
              <a:rPr lang="cs-CZ" b="1" dirty="0" err="1">
                <a:solidFill>
                  <a:schemeClr val="tx2">
                    <a:lumMod val="75000"/>
                  </a:schemeClr>
                </a:solidFill>
              </a:rPr>
              <a:t>Das</a:t>
            </a:r>
            <a:r>
              <a:rPr lang="cs-CZ" b="1" dirty="0">
                <a:solidFill>
                  <a:schemeClr val="tx2">
                    <a:lumMod val="75000"/>
                  </a:schemeClr>
                </a:solidFill>
              </a:rPr>
              <a:t> Hotel </a:t>
            </a:r>
            <a:r>
              <a:rPr lang="cs-CZ" b="1" dirty="0" err="1">
                <a:solidFill>
                  <a:schemeClr val="tx2">
                    <a:lumMod val="75000"/>
                  </a:schemeClr>
                </a:solidFill>
              </a:rPr>
              <a:t>ist</a:t>
            </a:r>
            <a:r>
              <a:rPr lang="cs-CZ" b="1" dirty="0">
                <a:solidFill>
                  <a:schemeClr val="tx2">
                    <a:lumMod val="75000"/>
                  </a:schemeClr>
                </a:solidFill>
              </a:rPr>
              <a:t> …			Die </a:t>
            </a:r>
            <a:r>
              <a:rPr lang="cs-CZ" b="1" dirty="0" err="1">
                <a:solidFill>
                  <a:schemeClr val="tx2">
                    <a:lumMod val="75000"/>
                  </a:schemeClr>
                </a:solidFill>
              </a:rPr>
              <a:t>Haltestelle</a:t>
            </a:r>
            <a:r>
              <a:rPr lang="cs-CZ" b="1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cs-CZ" b="1" dirty="0" err="1">
                <a:solidFill>
                  <a:schemeClr val="tx2">
                    <a:lumMod val="75000"/>
                  </a:schemeClr>
                </a:solidFill>
              </a:rPr>
              <a:t>ist</a:t>
            </a:r>
            <a:r>
              <a:rPr lang="cs-CZ" b="1" dirty="0">
                <a:solidFill>
                  <a:schemeClr val="tx2">
                    <a:lumMod val="75000"/>
                  </a:schemeClr>
                </a:solidFill>
              </a:rPr>
              <a:t> …</a:t>
            </a:r>
          </a:p>
          <a:p>
            <a:endParaRPr lang="cs-CZ" dirty="0"/>
          </a:p>
        </p:txBody>
      </p:sp>
      <p:pic>
        <p:nvPicPr>
          <p:cNvPr id="7" name="Picture 2" descr="schr2L11ex5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95" b="5009"/>
          <a:stretch/>
        </p:blipFill>
        <p:spPr bwMode="auto">
          <a:xfrm>
            <a:off x="1268273" y="-5882"/>
            <a:ext cx="6755640" cy="45616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797443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>
            <a:extLst>
              <a:ext uri="{FF2B5EF4-FFF2-40B4-BE49-F238E27FC236}">
                <a16:creationId xmlns:a16="http://schemas.microsoft.com/office/drawing/2014/main" id="{35F810F8-1F3A-47FA-B984-DFE608376E0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816"/>
          <a:stretch/>
        </p:blipFill>
        <p:spPr bwMode="auto">
          <a:xfrm>
            <a:off x="-9028" y="0"/>
            <a:ext cx="9144000" cy="70761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27343" y="66892"/>
            <a:ext cx="8716657" cy="1273876"/>
          </a:xfrm>
        </p:spPr>
        <p:txBody>
          <a:bodyPr>
            <a:normAutofit/>
          </a:bodyPr>
          <a:lstStyle/>
          <a:p>
            <a:r>
              <a:rPr lang="cs-CZ" b="1" dirty="0">
                <a:solidFill>
                  <a:schemeClr val="bg1">
                    <a:lumMod val="9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Nennt möglichst viele Gegenstände, die ihr seht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1985347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3F1BDA1-D8BA-42B1-B619-2A6DFCF45FA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/>
          </a:p>
        </p:txBody>
      </p:sp>
      <p:pic>
        <p:nvPicPr>
          <p:cNvPr id="5122" name="Picture 2">
            <a:extLst>
              <a:ext uri="{FF2B5EF4-FFF2-40B4-BE49-F238E27FC236}">
                <a16:creationId xmlns:a16="http://schemas.microsoft.com/office/drawing/2014/main" id="{F382356B-9B4F-455D-A187-55104F11FB5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295"/>
          <a:stretch/>
        </p:blipFill>
        <p:spPr bwMode="auto">
          <a:xfrm>
            <a:off x="-743" y="25985"/>
            <a:ext cx="9144743" cy="6669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F4EA191-6560-4283-B9D6-E9B8F030C1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95637" y="109433"/>
            <a:ext cx="6834038" cy="1763500"/>
          </a:xfrm>
        </p:spPr>
        <p:txBody>
          <a:bodyPr>
            <a:normAutofit/>
          </a:bodyPr>
          <a:lstStyle/>
          <a:p>
            <a:r>
              <a:rPr lang="cs-CZ" b="1" i="1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Brainstorming</a:t>
            </a:r>
            <a:r>
              <a:rPr lang="cs-CZ" b="1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: </a:t>
            </a:r>
            <a:br>
              <a:rPr lang="cs-CZ" b="1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cs-CZ" b="1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Wie </a:t>
            </a:r>
            <a:r>
              <a:rPr lang="cs-CZ" b="1" dirty="0" err="1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heißt</a:t>
            </a:r>
            <a:r>
              <a:rPr lang="cs-CZ" b="1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cs-CZ" b="1" dirty="0" err="1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vielleicht</a:t>
            </a:r>
            <a:r>
              <a:rPr lang="cs-CZ" b="1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cs-CZ" b="1" dirty="0" err="1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das</a:t>
            </a:r>
            <a:r>
              <a:rPr lang="cs-CZ" b="1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Bild? </a:t>
            </a:r>
            <a:br>
              <a:rPr lang="cs-CZ" b="1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cs-CZ" b="1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Was ist der Mann von Beruf?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30C3F78-3C08-4792-83C3-8E3AA5BA22FC}"/>
              </a:ext>
            </a:extLst>
          </p:cNvPr>
          <p:cNvSpPr txBox="1"/>
          <p:nvPr/>
        </p:nvSpPr>
        <p:spPr>
          <a:xfrm rot="20584715">
            <a:off x="5580687" y="5423617"/>
            <a:ext cx="31683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200" b="1" dirty="0">
                <a:solidFill>
                  <a:srgbClr val="FFFF00"/>
                </a:solidFill>
              </a:rPr>
              <a:t>Der arme Poet</a:t>
            </a:r>
          </a:p>
        </p:txBody>
      </p:sp>
    </p:spTree>
    <p:extLst>
      <p:ext uri="{BB962C8B-B14F-4D97-AF65-F5344CB8AC3E}">
        <p14:creationId xmlns:p14="http://schemas.microsoft.com/office/powerpoint/2010/main" val="15467999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8" name="Zástupný symbol pro obsah 7"/>
          <p:cNvSpPr>
            <a:spLocks noGrp="1"/>
          </p:cNvSpPr>
          <p:nvPr>
            <p:ph idx="1"/>
          </p:nvPr>
        </p:nvSpPr>
        <p:spPr>
          <a:xfrm>
            <a:off x="6228184" y="3284984"/>
            <a:ext cx="2915816" cy="331236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cs-CZ" b="1" u="sng" dirty="0">
                <a:solidFill>
                  <a:schemeClr val="tx2">
                    <a:lumMod val="75000"/>
                  </a:schemeClr>
                </a:solidFill>
              </a:rPr>
              <a:t>1. </a:t>
            </a:r>
            <a:r>
              <a:rPr lang="cs-CZ" b="1" u="sng" dirty="0" err="1">
                <a:solidFill>
                  <a:schemeClr val="tx2">
                    <a:lumMod val="75000"/>
                  </a:schemeClr>
                </a:solidFill>
              </a:rPr>
              <a:t>Wo</a:t>
            </a:r>
            <a:r>
              <a:rPr lang="cs-CZ" b="1" u="sng" dirty="0">
                <a:solidFill>
                  <a:schemeClr val="tx2">
                    <a:lumMod val="75000"/>
                  </a:schemeClr>
                </a:solidFill>
              </a:rPr>
              <a:t> steht seine Flasche?</a:t>
            </a:r>
          </a:p>
          <a:p>
            <a:endParaRPr lang="cs-CZ" b="1" dirty="0">
              <a:solidFill>
                <a:schemeClr val="tx2">
                  <a:lumMod val="75000"/>
                </a:schemeClr>
              </a:solidFill>
            </a:endParaRPr>
          </a:p>
          <a:p>
            <a:pPr marL="457200" indent="-457200">
              <a:buFont typeface="+mj-lt"/>
              <a:buAutoNum type="alphaLcParenR"/>
            </a:pPr>
            <a:r>
              <a:rPr lang="cs-CZ" b="1" dirty="0" err="1">
                <a:solidFill>
                  <a:schemeClr val="tx2">
                    <a:lumMod val="75000"/>
                  </a:schemeClr>
                </a:solidFill>
              </a:rPr>
              <a:t>auf</a:t>
            </a:r>
            <a:r>
              <a:rPr lang="cs-CZ" b="1" dirty="0">
                <a:solidFill>
                  <a:schemeClr val="tx2">
                    <a:lumMod val="75000"/>
                  </a:schemeClr>
                </a:solidFill>
              </a:rPr>
              <a:t> dem </a:t>
            </a:r>
            <a:r>
              <a:rPr lang="cs-CZ" b="1" dirty="0" err="1">
                <a:solidFill>
                  <a:schemeClr val="tx2">
                    <a:lumMod val="75000"/>
                  </a:schemeClr>
                </a:solidFill>
              </a:rPr>
              <a:t>Ofen</a:t>
            </a:r>
            <a:endParaRPr lang="cs-CZ" b="1" dirty="0">
              <a:solidFill>
                <a:schemeClr val="tx2">
                  <a:lumMod val="75000"/>
                </a:schemeClr>
              </a:solidFill>
            </a:endParaRPr>
          </a:p>
          <a:p>
            <a:pPr marL="457200" indent="-457200">
              <a:buFont typeface="+mj-lt"/>
              <a:buAutoNum type="alphaLcParenR"/>
            </a:pPr>
            <a:endParaRPr lang="cs-CZ" b="1" dirty="0">
              <a:solidFill>
                <a:schemeClr val="tx2">
                  <a:lumMod val="75000"/>
                </a:schemeClr>
              </a:solidFill>
            </a:endParaRPr>
          </a:p>
          <a:p>
            <a:pPr marL="457200" indent="-457200">
              <a:buFont typeface="+mj-lt"/>
              <a:buAutoNum type="alphaLcParenR"/>
            </a:pPr>
            <a:r>
              <a:rPr lang="cs-CZ" b="1" dirty="0" err="1">
                <a:solidFill>
                  <a:schemeClr val="tx2">
                    <a:lumMod val="75000"/>
                  </a:schemeClr>
                </a:solidFill>
              </a:rPr>
              <a:t>am</a:t>
            </a:r>
            <a:r>
              <a:rPr lang="cs-CZ" b="1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cs-CZ" b="1" dirty="0" err="1">
                <a:solidFill>
                  <a:schemeClr val="tx2">
                    <a:lumMod val="75000"/>
                  </a:schemeClr>
                </a:solidFill>
              </a:rPr>
              <a:t>Ofen</a:t>
            </a:r>
            <a:endParaRPr lang="cs-CZ" b="1" dirty="0">
              <a:solidFill>
                <a:schemeClr val="tx2">
                  <a:lumMod val="75000"/>
                </a:schemeClr>
              </a:solidFill>
            </a:endParaRPr>
          </a:p>
          <a:p>
            <a:pPr marL="457200" indent="-457200">
              <a:buFont typeface="+mj-lt"/>
              <a:buAutoNum type="alphaLcParenR"/>
            </a:pPr>
            <a:endParaRPr lang="cs-CZ" b="1" dirty="0">
              <a:solidFill>
                <a:schemeClr val="tx2">
                  <a:lumMod val="75000"/>
                </a:schemeClr>
              </a:solidFill>
            </a:endParaRPr>
          </a:p>
          <a:p>
            <a:pPr marL="457200" indent="-457200">
              <a:buFont typeface="+mj-lt"/>
              <a:buAutoNum type="alphaLcParenR"/>
            </a:pPr>
            <a:r>
              <a:rPr lang="cs-CZ" b="1" dirty="0" err="1">
                <a:solidFill>
                  <a:schemeClr val="tx2">
                    <a:lumMod val="75000"/>
                  </a:schemeClr>
                </a:solidFill>
              </a:rPr>
              <a:t>unter</a:t>
            </a:r>
            <a:r>
              <a:rPr lang="cs-CZ" b="1" dirty="0">
                <a:solidFill>
                  <a:schemeClr val="tx2">
                    <a:lumMod val="75000"/>
                  </a:schemeClr>
                </a:solidFill>
              </a:rPr>
              <a:t> den </a:t>
            </a:r>
            <a:r>
              <a:rPr lang="cs-CZ" b="1" dirty="0" err="1">
                <a:solidFill>
                  <a:schemeClr val="tx2">
                    <a:lumMod val="75000"/>
                  </a:schemeClr>
                </a:solidFill>
              </a:rPr>
              <a:t>Hut</a:t>
            </a:r>
            <a:endParaRPr lang="cs-CZ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6467475" y="61912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pic>
        <p:nvPicPr>
          <p:cNvPr id="6" name="Picture 2" descr="https://encrypted-tbn3.gstatic.com/images?q=tbn:ANd9GcQ1i5EMmx-aWk4cybEtslKcs0iAvz6DYt7kleN3_TsrtOCtKPI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62167" y="457201"/>
            <a:ext cx="1847850" cy="2466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>
            <a:extLst>
              <a:ext uri="{FF2B5EF4-FFF2-40B4-BE49-F238E27FC236}">
                <a16:creationId xmlns:a16="http://schemas.microsoft.com/office/drawing/2014/main" id="{C1580608-A383-4300-875E-034C8BD1AA4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3035" b="7160"/>
          <a:stretch/>
        </p:blipFill>
        <p:spPr bwMode="auto">
          <a:xfrm>
            <a:off x="290277" y="485085"/>
            <a:ext cx="5610101" cy="55018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controls>
      <mc:AlternateContent xmlns:mc="http://schemas.openxmlformats.org/markup-compatibility/2006">
        <mc:Choice xmlns:v="urn:schemas-microsoft-com:vml" Requires="v">
          <p:control spid="1028" name="DefaultOcx" r:id="rId2" imgW="378720" imgH="228600"/>
        </mc:Choice>
        <mc:Fallback>
          <p:control name="DefaultOcx" r:id="rId2" imgW="378720" imgH="228600">
            <p:pic>
              <p:nvPicPr>
                <p:cNvPr id="3" name="DefaultOcx"/>
                <p:cNvPicPr preferRelativeResize="0">
                  <a:picLocks noChangeArrowheads="1" noChangeShapeType="1"/>
                </p:cNvPicPr>
                <p:nvPr/>
              </p:nvPicPr>
              <p:blipFill>
                <a:blip r:embed="rId7"/>
                <a:srcRect/>
                <a:stretch>
                  <a:fillRect/>
                </a:stretch>
              </p:blipFill>
              <p:spPr bwMode="auto">
                <a:xfrm>
                  <a:off x="0" y="0"/>
                  <a:ext cx="381000" cy="22860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91240B29-F687-4F45-9708-019B960494DF}">
                    <a14:hiddenLine xmlns:a14="http://schemas.microsoft.com/office/drawing/2010/main" w="9525">
                      <a:noFill/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control>
        </mc:Fallback>
      </mc:AlternateContent>
      <mc:AlternateContent xmlns:mc="http://schemas.openxmlformats.org/markup-compatibility/2006">
        <mc:Choice xmlns:v="urn:schemas-microsoft-com:vml" Requires="v">
          <p:control spid="1029" name="HTMLText1" r:id="rId3" imgW="378720" imgH="228600"/>
        </mc:Choice>
        <mc:Fallback>
          <p:control name="HTMLText1" r:id="rId3" imgW="378720" imgH="228600">
            <p:pic>
              <p:nvPicPr>
                <p:cNvPr id="4" name="HTMLText1"/>
                <p:cNvPicPr preferRelativeResize="0">
                  <a:picLocks noChangeArrowheads="1" noChangeShapeType="1"/>
                </p:cNvPicPr>
                <p:nvPr/>
              </p:nvPicPr>
              <p:blipFill>
                <a:blip r:embed="rId8"/>
                <a:srcRect/>
                <a:stretch>
                  <a:fillRect/>
                </a:stretch>
              </p:blipFill>
              <p:spPr bwMode="auto">
                <a:xfrm>
                  <a:off x="0" y="0"/>
                  <a:ext cx="381000" cy="22860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91240B29-F687-4F45-9708-019B960494DF}">
                    <a14:hiddenLine xmlns:a14="http://schemas.microsoft.com/office/drawing/2010/main" w="9525">
                      <a:noFill/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control>
        </mc:Fallback>
      </mc:AlternateContent>
    </p:controls>
    <p:extLst>
      <p:ext uri="{BB962C8B-B14F-4D97-AF65-F5344CB8AC3E}">
        <p14:creationId xmlns:p14="http://schemas.microsoft.com/office/powerpoint/2010/main" val="27527740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6084168" y="3422237"/>
            <a:ext cx="2971166" cy="3995441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cs-CZ" b="1" u="sng" dirty="0">
                <a:solidFill>
                  <a:srgbClr val="C00000"/>
                </a:solidFill>
              </a:rPr>
              <a:t>2. </a:t>
            </a:r>
            <a:r>
              <a:rPr lang="cs-CZ" b="1" u="sng" dirty="0" err="1">
                <a:solidFill>
                  <a:srgbClr val="C00000"/>
                </a:solidFill>
              </a:rPr>
              <a:t>Wo</a:t>
            </a:r>
            <a:r>
              <a:rPr lang="cs-CZ" b="1" u="sng" dirty="0">
                <a:solidFill>
                  <a:srgbClr val="C00000"/>
                </a:solidFill>
              </a:rPr>
              <a:t> </a:t>
            </a:r>
            <a:r>
              <a:rPr lang="cs-CZ" b="1" u="sng" dirty="0" err="1">
                <a:solidFill>
                  <a:srgbClr val="C00000"/>
                </a:solidFill>
              </a:rPr>
              <a:t>steht</a:t>
            </a:r>
            <a:r>
              <a:rPr lang="cs-CZ" b="1" u="sng" dirty="0">
                <a:solidFill>
                  <a:srgbClr val="C00000"/>
                </a:solidFill>
              </a:rPr>
              <a:t> der </a:t>
            </a:r>
            <a:r>
              <a:rPr lang="cs-CZ" b="1" u="sng" dirty="0" err="1">
                <a:solidFill>
                  <a:srgbClr val="C00000"/>
                </a:solidFill>
              </a:rPr>
              <a:t>Ofen</a:t>
            </a:r>
            <a:r>
              <a:rPr lang="cs-CZ" b="1" u="sng" dirty="0">
                <a:solidFill>
                  <a:srgbClr val="C00000"/>
                </a:solidFill>
              </a:rPr>
              <a:t>?</a:t>
            </a:r>
          </a:p>
          <a:p>
            <a:pPr marL="457200" indent="-457200">
              <a:buFont typeface="+mj-lt"/>
              <a:buAutoNum type="alphaLcParenR"/>
            </a:pPr>
            <a:endParaRPr lang="cs-CZ" b="1" dirty="0">
              <a:solidFill>
                <a:srgbClr val="C00000"/>
              </a:solidFill>
            </a:endParaRPr>
          </a:p>
          <a:p>
            <a:pPr marL="457200" indent="-457200">
              <a:buFont typeface="+mj-lt"/>
              <a:buAutoNum type="alphaLcParenR"/>
            </a:pPr>
            <a:r>
              <a:rPr lang="cs-CZ" b="1" dirty="0">
                <a:solidFill>
                  <a:srgbClr val="C00000"/>
                </a:solidFill>
              </a:rPr>
              <a:t>Hinter das Fenster</a:t>
            </a:r>
          </a:p>
          <a:p>
            <a:pPr marL="457200" indent="-457200">
              <a:buFont typeface="+mj-lt"/>
              <a:buAutoNum type="alphaLcParenR"/>
            </a:pPr>
            <a:endParaRPr lang="cs-CZ" b="1" dirty="0">
              <a:solidFill>
                <a:srgbClr val="C00000"/>
              </a:solidFill>
            </a:endParaRPr>
          </a:p>
          <a:p>
            <a:pPr marL="457200" indent="-457200">
              <a:buFont typeface="+mj-lt"/>
              <a:buAutoNum type="alphaLcParenR"/>
            </a:pPr>
            <a:r>
              <a:rPr lang="cs-CZ" b="1" dirty="0" err="1">
                <a:solidFill>
                  <a:srgbClr val="C00000"/>
                </a:solidFill>
              </a:rPr>
              <a:t>Neben</a:t>
            </a:r>
            <a:r>
              <a:rPr lang="cs-CZ" b="1" dirty="0">
                <a:solidFill>
                  <a:srgbClr val="C00000"/>
                </a:solidFill>
              </a:rPr>
              <a:t> </a:t>
            </a:r>
            <a:r>
              <a:rPr lang="cs-CZ" b="1" dirty="0" err="1">
                <a:solidFill>
                  <a:srgbClr val="C00000"/>
                </a:solidFill>
              </a:rPr>
              <a:t>das</a:t>
            </a:r>
            <a:r>
              <a:rPr lang="cs-CZ" b="1" dirty="0">
                <a:solidFill>
                  <a:srgbClr val="C00000"/>
                </a:solidFill>
              </a:rPr>
              <a:t> </a:t>
            </a:r>
            <a:r>
              <a:rPr lang="cs-CZ" b="1" dirty="0" err="1">
                <a:solidFill>
                  <a:srgbClr val="C00000"/>
                </a:solidFill>
              </a:rPr>
              <a:t>Fenster</a:t>
            </a:r>
            <a:endParaRPr lang="cs-CZ" b="1" dirty="0">
              <a:solidFill>
                <a:srgbClr val="C00000"/>
              </a:solidFill>
            </a:endParaRPr>
          </a:p>
          <a:p>
            <a:pPr marL="457200" indent="-457200">
              <a:buFont typeface="+mj-lt"/>
              <a:buAutoNum type="alphaLcParenR"/>
            </a:pPr>
            <a:endParaRPr lang="cs-CZ" b="1" dirty="0">
              <a:solidFill>
                <a:srgbClr val="C00000"/>
              </a:solidFill>
            </a:endParaRPr>
          </a:p>
          <a:p>
            <a:pPr marL="457200" indent="-457200">
              <a:buFont typeface="+mj-lt"/>
              <a:buAutoNum type="alphaLcParenR"/>
            </a:pPr>
            <a:r>
              <a:rPr lang="cs-CZ" b="1" dirty="0">
                <a:solidFill>
                  <a:srgbClr val="C00000"/>
                </a:solidFill>
              </a:rPr>
              <a:t>Vor dem </a:t>
            </a:r>
            <a:r>
              <a:rPr lang="cs-CZ" b="1" dirty="0" err="1">
                <a:solidFill>
                  <a:srgbClr val="C00000"/>
                </a:solidFill>
              </a:rPr>
              <a:t>Fenster</a:t>
            </a:r>
            <a:endParaRPr lang="cs-CZ" b="1" dirty="0">
              <a:solidFill>
                <a:srgbClr val="C00000"/>
              </a:solidFill>
            </a:endParaRPr>
          </a:p>
        </p:txBody>
      </p:sp>
      <p:pic>
        <p:nvPicPr>
          <p:cNvPr id="10242" name="Picture 2" descr="https://encrypted-tbn3.gstatic.com/images?q=tbn:ANd9GcQ1i5EMmx-aWk4cybEtslKcs0iAvz6DYt7kleN3_TsrtOCtKPI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6256" y="375922"/>
            <a:ext cx="1763688" cy="23546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>
            <a:extLst>
              <a:ext uri="{FF2B5EF4-FFF2-40B4-BE49-F238E27FC236}">
                <a16:creationId xmlns:a16="http://schemas.microsoft.com/office/drawing/2014/main" id="{5D67E7EA-C7E3-4AEE-A508-CE481B79016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8993" b="17240"/>
          <a:stretch/>
        </p:blipFill>
        <p:spPr bwMode="auto">
          <a:xfrm>
            <a:off x="251520" y="1177308"/>
            <a:ext cx="5694387" cy="47297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3057880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39990" y="1400497"/>
            <a:ext cx="2824376" cy="452596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cs-CZ" sz="2800" b="1" u="sng" dirty="0">
                <a:solidFill>
                  <a:schemeClr val="tx2">
                    <a:lumMod val="75000"/>
                  </a:schemeClr>
                </a:solidFill>
              </a:rPr>
              <a:t>3. </a:t>
            </a:r>
            <a:r>
              <a:rPr lang="cs-CZ" sz="2800" b="1" u="sng" dirty="0" err="1">
                <a:solidFill>
                  <a:schemeClr val="tx2">
                    <a:lumMod val="75000"/>
                  </a:schemeClr>
                </a:solidFill>
              </a:rPr>
              <a:t>Wo</a:t>
            </a:r>
            <a:r>
              <a:rPr lang="cs-CZ" sz="2800" b="1" u="sng" dirty="0">
                <a:solidFill>
                  <a:schemeClr val="tx2">
                    <a:lumMod val="75000"/>
                  </a:schemeClr>
                </a:solidFill>
              </a:rPr>
              <a:t> liegen seine Bücher?</a:t>
            </a:r>
          </a:p>
          <a:p>
            <a:endParaRPr lang="cs-CZ" sz="2800" b="1" dirty="0">
              <a:solidFill>
                <a:schemeClr val="tx2">
                  <a:lumMod val="75000"/>
                </a:schemeClr>
              </a:solidFill>
            </a:endParaRPr>
          </a:p>
          <a:p>
            <a:pPr marL="514350" indent="-514350">
              <a:buFont typeface="+mj-lt"/>
              <a:buAutoNum type="alphaLcParenR"/>
            </a:pPr>
            <a:r>
              <a:rPr lang="cs-CZ" sz="2800" b="1" dirty="0" err="1">
                <a:solidFill>
                  <a:schemeClr val="tx2">
                    <a:lumMod val="75000"/>
                  </a:schemeClr>
                </a:solidFill>
              </a:rPr>
              <a:t>Neben</a:t>
            </a:r>
            <a:r>
              <a:rPr lang="cs-CZ" sz="2800" b="1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cs-CZ" sz="2800" b="1" dirty="0" err="1">
                <a:solidFill>
                  <a:schemeClr val="tx2">
                    <a:lumMod val="75000"/>
                  </a:schemeClr>
                </a:solidFill>
              </a:rPr>
              <a:t>ihn</a:t>
            </a:r>
            <a:endParaRPr lang="cs-CZ" sz="2800" b="1" dirty="0">
              <a:solidFill>
                <a:schemeClr val="tx2">
                  <a:lumMod val="75000"/>
                </a:schemeClr>
              </a:solidFill>
            </a:endParaRPr>
          </a:p>
          <a:p>
            <a:pPr marL="514350" indent="-514350">
              <a:buFont typeface="+mj-lt"/>
              <a:buAutoNum type="alphaLcParenR"/>
            </a:pPr>
            <a:endParaRPr lang="cs-CZ" sz="2800" b="1" dirty="0">
              <a:solidFill>
                <a:schemeClr val="tx2">
                  <a:lumMod val="75000"/>
                </a:schemeClr>
              </a:solidFill>
            </a:endParaRPr>
          </a:p>
          <a:p>
            <a:pPr marL="514350" indent="-514350">
              <a:buFont typeface="+mj-lt"/>
              <a:buAutoNum type="alphaLcParenR"/>
            </a:pPr>
            <a:r>
              <a:rPr lang="cs-CZ" sz="2800" b="1" dirty="0" err="1">
                <a:solidFill>
                  <a:schemeClr val="tx2">
                    <a:lumMod val="75000"/>
                  </a:schemeClr>
                </a:solidFill>
              </a:rPr>
              <a:t>Neben</a:t>
            </a:r>
            <a:r>
              <a:rPr lang="cs-CZ" sz="2800" b="1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cs-CZ" sz="2800" b="1" dirty="0" err="1">
                <a:solidFill>
                  <a:schemeClr val="tx2">
                    <a:lumMod val="75000"/>
                  </a:schemeClr>
                </a:solidFill>
              </a:rPr>
              <a:t>seinem</a:t>
            </a:r>
            <a:r>
              <a:rPr lang="cs-CZ" sz="2800" b="1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cs-CZ" sz="2800" b="1" dirty="0" err="1">
                <a:solidFill>
                  <a:schemeClr val="tx2">
                    <a:lumMod val="75000"/>
                  </a:schemeClr>
                </a:solidFill>
              </a:rPr>
              <a:t>Bett</a:t>
            </a:r>
            <a:endParaRPr lang="cs-CZ" sz="2800" b="1" dirty="0">
              <a:solidFill>
                <a:schemeClr val="tx2">
                  <a:lumMod val="75000"/>
                </a:schemeClr>
              </a:solidFill>
            </a:endParaRPr>
          </a:p>
          <a:p>
            <a:pPr marL="514350" indent="-514350">
              <a:buFont typeface="+mj-lt"/>
              <a:buAutoNum type="alphaLcParenR"/>
            </a:pPr>
            <a:endParaRPr lang="cs-CZ" sz="2800" b="1" dirty="0">
              <a:solidFill>
                <a:schemeClr val="tx2">
                  <a:lumMod val="75000"/>
                </a:schemeClr>
              </a:solidFill>
            </a:endParaRPr>
          </a:p>
          <a:p>
            <a:pPr marL="514350" indent="-514350">
              <a:buFont typeface="+mj-lt"/>
              <a:buAutoNum type="alphaLcParenR"/>
            </a:pPr>
            <a:r>
              <a:rPr lang="cs-CZ" sz="2800" b="1" dirty="0" err="1">
                <a:solidFill>
                  <a:schemeClr val="tx2">
                    <a:lumMod val="75000"/>
                  </a:schemeClr>
                </a:solidFill>
              </a:rPr>
              <a:t>An</a:t>
            </a:r>
            <a:r>
              <a:rPr lang="cs-CZ" sz="2800" b="1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cs-CZ" sz="2800" b="1" dirty="0" err="1">
                <a:solidFill>
                  <a:schemeClr val="tx2">
                    <a:lumMod val="75000"/>
                  </a:schemeClr>
                </a:solidFill>
              </a:rPr>
              <a:t>das</a:t>
            </a:r>
            <a:r>
              <a:rPr lang="cs-CZ" sz="2800" b="1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cs-CZ" sz="2800" b="1" dirty="0" err="1">
                <a:solidFill>
                  <a:schemeClr val="tx2">
                    <a:lumMod val="75000"/>
                  </a:schemeClr>
                </a:solidFill>
              </a:rPr>
              <a:t>Bett</a:t>
            </a:r>
            <a:endParaRPr lang="cs-CZ" sz="2800" b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4098" name="Picture 2">
            <a:extLst>
              <a:ext uri="{FF2B5EF4-FFF2-40B4-BE49-F238E27FC236}">
                <a16:creationId xmlns:a16="http://schemas.microsoft.com/office/drawing/2014/main" id="{87BE8CC4-035F-41BE-9979-1664F71373E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2098" b="7160"/>
          <a:stretch/>
        </p:blipFill>
        <p:spPr bwMode="auto">
          <a:xfrm>
            <a:off x="3059832" y="931540"/>
            <a:ext cx="5944178" cy="53057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5463465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81211" y="476672"/>
            <a:ext cx="2575198" cy="1944216"/>
          </a:xfrm>
        </p:spPr>
        <p:txBody>
          <a:bodyPr>
            <a:normAutofit fontScale="90000"/>
          </a:bodyPr>
          <a:lstStyle/>
          <a:p>
            <a:r>
              <a:rPr lang="de-LI" sz="3600" b="1" u="sng" dirty="0">
                <a:solidFill>
                  <a:srgbClr val="00B050"/>
                </a:solidFill>
                <a:latin typeface="+mn-lt"/>
              </a:rPr>
              <a:t>4. Wohin hat er seinen Regenschirm gehängt?</a:t>
            </a:r>
            <a:br>
              <a:rPr lang="de-LI" sz="3600" b="1" u="sng" dirty="0">
                <a:solidFill>
                  <a:srgbClr val="00B050"/>
                </a:solidFill>
              </a:rPr>
            </a:br>
            <a:endParaRPr lang="de-LI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68787" y="2060848"/>
            <a:ext cx="2747030" cy="4089632"/>
          </a:xfrm>
        </p:spPr>
        <p:txBody>
          <a:bodyPr>
            <a:noAutofit/>
          </a:bodyPr>
          <a:lstStyle/>
          <a:p>
            <a:pPr marL="514350" indent="-514350">
              <a:buFont typeface="+mj-lt"/>
              <a:buAutoNum type="alphaLcParenR"/>
            </a:pPr>
            <a:endParaRPr lang="de-LI" sz="2800" b="1" dirty="0">
              <a:solidFill>
                <a:srgbClr val="00B050"/>
              </a:solidFill>
            </a:endParaRPr>
          </a:p>
          <a:p>
            <a:pPr marL="514350" indent="-514350">
              <a:buFont typeface="+mj-lt"/>
              <a:buAutoNum type="alphaLcParenR"/>
            </a:pPr>
            <a:r>
              <a:rPr lang="de-LI" sz="2800" b="1" dirty="0">
                <a:solidFill>
                  <a:srgbClr val="00B050"/>
                </a:solidFill>
              </a:rPr>
              <a:t>In die Ecke über das Bett</a:t>
            </a:r>
          </a:p>
          <a:p>
            <a:pPr marL="514350" indent="-514350">
              <a:buFont typeface="+mj-lt"/>
              <a:buAutoNum type="alphaLcParenR"/>
            </a:pPr>
            <a:endParaRPr lang="de-LI" sz="2800" b="1" dirty="0">
              <a:solidFill>
                <a:srgbClr val="00B050"/>
              </a:solidFill>
            </a:endParaRPr>
          </a:p>
          <a:p>
            <a:pPr marL="514350" indent="-514350">
              <a:buFont typeface="+mj-lt"/>
              <a:buAutoNum type="alphaLcParenR"/>
            </a:pPr>
            <a:r>
              <a:rPr lang="de-LI" sz="2800" b="1" dirty="0">
                <a:solidFill>
                  <a:srgbClr val="00B050"/>
                </a:solidFill>
              </a:rPr>
              <a:t>In der Ecke über das Bett</a:t>
            </a:r>
          </a:p>
          <a:p>
            <a:pPr marL="514350" indent="-514350">
              <a:buFont typeface="+mj-lt"/>
              <a:buAutoNum type="alphaLcParenR"/>
            </a:pPr>
            <a:endParaRPr lang="de-LI" sz="2800" b="1" dirty="0">
              <a:solidFill>
                <a:srgbClr val="00B050"/>
              </a:solidFill>
            </a:endParaRPr>
          </a:p>
          <a:p>
            <a:pPr marL="514350" indent="-514350">
              <a:buFont typeface="+mj-lt"/>
              <a:buAutoNum type="alphaLcParenR"/>
            </a:pPr>
            <a:r>
              <a:rPr lang="de-LI" sz="2800" b="1" dirty="0">
                <a:solidFill>
                  <a:srgbClr val="00B050"/>
                </a:solidFill>
              </a:rPr>
              <a:t>In die Ecke auf das Bett</a:t>
            </a:r>
          </a:p>
        </p:txBody>
      </p:sp>
      <p:pic>
        <p:nvPicPr>
          <p:cNvPr id="6146" name="Picture 2">
            <a:extLst>
              <a:ext uri="{FF2B5EF4-FFF2-40B4-BE49-F238E27FC236}">
                <a16:creationId xmlns:a16="http://schemas.microsoft.com/office/drawing/2014/main" id="{B671085A-0BA7-48F1-8A80-569A2C21C94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3366" b="12201"/>
          <a:stretch/>
        </p:blipFill>
        <p:spPr bwMode="auto">
          <a:xfrm>
            <a:off x="3275856" y="1054095"/>
            <a:ext cx="5386933" cy="50177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6724422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6372200" y="809328"/>
            <a:ext cx="2520280" cy="604867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cs-CZ" sz="2800" b="1" u="sng" dirty="0">
                <a:solidFill>
                  <a:schemeClr val="tx2">
                    <a:lumMod val="75000"/>
                  </a:schemeClr>
                </a:solidFill>
              </a:rPr>
              <a:t>5. </a:t>
            </a:r>
            <a:r>
              <a:rPr lang="cs-CZ" sz="2800" b="1" u="sng" dirty="0" err="1">
                <a:solidFill>
                  <a:schemeClr val="tx2">
                    <a:lumMod val="75000"/>
                  </a:schemeClr>
                </a:solidFill>
              </a:rPr>
              <a:t>Wo</a:t>
            </a:r>
            <a:r>
              <a:rPr lang="cs-CZ" sz="2800" b="1" u="sng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cs-CZ" sz="2800" b="1" u="sng" dirty="0" err="1">
                <a:solidFill>
                  <a:schemeClr val="tx2">
                    <a:lumMod val="75000"/>
                  </a:schemeClr>
                </a:solidFill>
              </a:rPr>
              <a:t>lebt</a:t>
            </a:r>
            <a:r>
              <a:rPr lang="cs-CZ" sz="2800" b="1" u="sng" dirty="0">
                <a:solidFill>
                  <a:schemeClr val="tx2">
                    <a:lumMod val="75000"/>
                  </a:schemeClr>
                </a:solidFill>
              </a:rPr>
              <a:t> der </a:t>
            </a:r>
            <a:r>
              <a:rPr lang="cs-CZ" sz="2800" b="1" u="sng" dirty="0" err="1">
                <a:solidFill>
                  <a:schemeClr val="tx2">
                    <a:lumMod val="75000"/>
                  </a:schemeClr>
                </a:solidFill>
              </a:rPr>
              <a:t>Poet</a:t>
            </a:r>
            <a:r>
              <a:rPr lang="cs-CZ" sz="2800" b="1" u="sng" dirty="0">
                <a:solidFill>
                  <a:schemeClr val="tx2">
                    <a:lumMod val="75000"/>
                  </a:schemeClr>
                </a:solidFill>
              </a:rPr>
              <a:t>?</a:t>
            </a:r>
          </a:p>
          <a:p>
            <a:endParaRPr lang="cs-CZ" b="1" dirty="0">
              <a:solidFill>
                <a:schemeClr val="tx2">
                  <a:lumMod val="75000"/>
                </a:schemeClr>
              </a:solidFill>
            </a:endParaRPr>
          </a:p>
          <a:p>
            <a:pPr marL="457200" indent="-457200">
              <a:buFont typeface="+mj-lt"/>
              <a:buAutoNum type="alphaLcParenR"/>
            </a:pPr>
            <a:r>
              <a:rPr lang="cs-CZ" sz="2400" b="1" dirty="0">
                <a:solidFill>
                  <a:schemeClr val="tx2">
                    <a:lumMod val="75000"/>
                  </a:schemeClr>
                </a:solidFill>
              </a:rPr>
              <a:t>In einem kleinen Zimmer unter dem Dach</a:t>
            </a:r>
          </a:p>
          <a:p>
            <a:pPr marL="457200" indent="-457200">
              <a:buFont typeface="+mj-lt"/>
              <a:buAutoNum type="alphaLcParenR"/>
            </a:pPr>
            <a:r>
              <a:rPr lang="cs-CZ" sz="2400" b="1" dirty="0">
                <a:solidFill>
                  <a:schemeClr val="tx2">
                    <a:lumMod val="75000"/>
                  </a:schemeClr>
                </a:solidFill>
              </a:rPr>
              <a:t>In </a:t>
            </a:r>
            <a:r>
              <a:rPr lang="cs-CZ" sz="2400" b="1" dirty="0" err="1">
                <a:solidFill>
                  <a:schemeClr val="tx2">
                    <a:lumMod val="75000"/>
                  </a:schemeClr>
                </a:solidFill>
              </a:rPr>
              <a:t>einem</a:t>
            </a:r>
            <a:r>
              <a:rPr lang="cs-CZ" sz="2400" b="1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cs-CZ" sz="2400" b="1" dirty="0" err="1">
                <a:solidFill>
                  <a:schemeClr val="tx2">
                    <a:lumMod val="75000"/>
                  </a:schemeClr>
                </a:solidFill>
              </a:rPr>
              <a:t>Zimmer</a:t>
            </a:r>
            <a:r>
              <a:rPr lang="cs-CZ" sz="2400" b="1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cs-CZ" sz="2400" b="1" dirty="0" err="1">
                <a:solidFill>
                  <a:schemeClr val="tx2">
                    <a:lumMod val="75000"/>
                  </a:schemeClr>
                </a:solidFill>
              </a:rPr>
              <a:t>hinter</a:t>
            </a:r>
            <a:r>
              <a:rPr lang="cs-CZ" sz="2400" b="1" dirty="0">
                <a:solidFill>
                  <a:schemeClr val="tx2">
                    <a:lumMod val="75000"/>
                  </a:schemeClr>
                </a:solidFill>
              </a:rPr>
              <a:t> dem </a:t>
            </a:r>
            <a:r>
              <a:rPr lang="cs-CZ" sz="2400" b="1" dirty="0" err="1">
                <a:solidFill>
                  <a:schemeClr val="tx2">
                    <a:lumMod val="75000"/>
                  </a:schemeClr>
                </a:solidFill>
              </a:rPr>
              <a:t>Dach</a:t>
            </a:r>
            <a:endParaRPr lang="cs-CZ" sz="2400" b="1" dirty="0">
              <a:solidFill>
                <a:schemeClr val="tx2">
                  <a:lumMod val="75000"/>
                </a:schemeClr>
              </a:solidFill>
            </a:endParaRPr>
          </a:p>
          <a:p>
            <a:pPr marL="457200" indent="-457200">
              <a:buFont typeface="+mj-lt"/>
              <a:buAutoNum type="alphaLcParenR"/>
            </a:pPr>
            <a:r>
              <a:rPr lang="cs-CZ" sz="2400" b="1" dirty="0">
                <a:solidFill>
                  <a:schemeClr val="tx2">
                    <a:lumMod val="75000"/>
                  </a:schemeClr>
                </a:solidFill>
              </a:rPr>
              <a:t>In </a:t>
            </a:r>
            <a:r>
              <a:rPr lang="cs-CZ" sz="2400" b="1" dirty="0" err="1">
                <a:solidFill>
                  <a:schemeClr val="tx2">
                    <a:lumMod val="75000"/>
                  </a:schemeClr>
                </a:solidFill>
              </a:rPr>
              <a:t>einem</a:t>
            </a:r>
            <a:r>
              <a:rPr lang="cs-CZ" sz="2400" b="1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cs-CZ" sz="2400" b="1" dirty="0" err="1">
                <a:solidFill>
                  <a:schemeClr val="tx2">
                    <a:lumMod val="75000"/>
                  </a:schemeClr>
                </a:solidFill>
              </a:rPr>
              <a:t>Zimmer</a:t>
            </a:r>
            <a:r>
              <a:rPr lang="cs-CZ" sz="2400" b="1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cs-CZ" sz="2400" b="1" dirty="0" err="1">
                <a:solidFill>
                  <a:schemeClr val="tx2">
                    <a:lumMod val="75000"/>
                  </a:schemeClr>
                </a:solidFill>
              </a:rPr>
              <a:t>auf</a:t>
            </a:r>
            <a:r>
              <a:rPr lang="cs-CZ" sz="2400" b="1" dirty="0">
                <a:solidFill>
                  <a:schemeClr val="tx2">
                    <a:lumMod val="75000"/>
                  </a:schemeClr>
                </a:solidFill>
              </a:rPr>
              <a:t> dem </a:t>
            </a:r>
            <a:r>
              <a:rPr lang="cs-CZ" sz="2400" b="1" dirty="0" err="1">
                <a:solidFill>
                  <a:schemeClr val="tx2">
                    <a:lumMod val="75000"/>
                  </a:schemeClr>
                </a:solidFill>
              </a:rPr>
              <a:t>Dach</a:t>
            </a:r>
            <a:endParaRPr lang="cs-CZ" sz="2400" b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7170" name="Picture 2">
            <a:extLst>
              <a:ext uri="{FF2B5EF4-FFF2-40B4-BE49-F238E27FC236}">
                <a16:creationId xmlns:a16="http://schemas.microsoft.com/office/drawing/2014/main" id="{6CC1620B-8957-4AE0-9345-22D257F56F6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7220" b="9680"/>
          <a:stretch/>
        </p:blipFill>
        <p:spPr bwMode="auto">
          <a:xfrm>
            <a:off x="200803" y="764704"/>
            <a:ext cx="5818981" cy="51617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5943395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251520" y="339954"/>
            <a:ext cx="2444255" cy="573527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cs-CZ" sz="2800" b="1" u="sng" dirty="0">
                <a:solidFill>
                  <a:srgbClr val="00B0F0"/>
                </a:solidFill>
              </a:rPr>
              <a:t>6. </a:t>
            </a:r>
            <a:r>
              <a:rPr lang="cs-CZ" sz="2800" b="1" u="sng" dirty="0" err="1">
                <a:solidFill>
                  <a:srgbClr val="00B0F0"/>
                </a:solidFill>
              </a:rPr>
              <a:t>Wo</a:t>
            </a:r>
            <a:r>
              <a:rPr lang="cs-CZ" sz="2800" b="1" u="sng" dirty="0">
                <a:solidFill>
                  <a:srgbClr val="00B0F0"/>
                </a:solidFill>
              </a:rPr>
              <a:t> </a:t>
            </a:r>
            <a:r>
              <a:rPr lang="cs-CZ" sz="2800" b="1" u="sng" dirty="0" err="1">
                <a:solidFill>
                  <a:srgbClr val="00B0F0"/>
                </a:solidFill>
              </a:rPr>
              <a:t>hat</a:t>
            </a:r>
            <a:r>
              <a:rPr lang="cs-CZ" sz="2800" b="1" u="sng" dirty="0">
                <a:solidFill>
                  <a:srgbClr val="00B0F0"/>
                </a:solidFill>
              </a:rPr>
              <a:t> </a:t>
            </a:r>
            <a:r>
              <a:rPr lang="cs-CZ" sz="2800" b="1" u="sng" dirty="0" err="1">
                <a:solidFill>
                  <a:srgbClr val="00B0F0"/>
                </a:solidFill>
              </a:rPr>
              <a:t>er</a:t>
            </a:r>
            <a:r>
              <a:rPr lang="cs-CZ" sz="2800" b="1" u="sng" dirty="0">
                <a:solidFill>
                  <a:srgbClr val="00B0F0"/>
                </a:solidFill>
              </a:rPr>
              <a:t> </a:t>
            </a:r>
            <a:r>
              <a:rPr lang="cs-CZ" sz="2800" b="1" u="sng" dirty="0" err="1">
                <a:solidFill>
                  <a:srgbClr val="00B0F0"/>
                </a:solidFill>
              </a:rPr>
              <a:t>die</a:t>
            </a:r>
            <a:r>
              <a:rPr lang="cs-CZ" sz="2800" b="1" u="sng" dirty="0">
                <a:solidFill>
                  <a:srgbClr val="00B0F0"/>
                </a:solidFill>
              </a:rPr>
              <a:t> </a:t>
            </a:r>
            <a:r>
              <a:rPr lang="cs-CZ" sz="2800" b="1" u="sng" dirty="0" err="1">
                <a:solidFill>
                  <a:srgbClr val="00B0F0"/>
                </a:solidFill>
              </a:rPr>
              <a:t>Feder</a:t>
            </a:r>
            <a:r>
              <a:rPr lang="cs-CZ" sz="2800" b="1" u="sng" dirty="0">
                <a:solidFill>
                  <a:srgbClr val="00B0F0"/>
                </a:solidFill>
              </a:rPr>
              <a:t>?</a:t>
            </a:r>
          </a:p>
          <a:p>
            <a:endParaRPr lang="cs-CZ" sz="2800" b="1" dirty="0">
              <a:solidFill>
                <a:srgbClr val="00B0F0"/>
              </a:solidFill>
            </a:endParaRPr>
          </a:p>
          <a:p>
            <a:pPr marL="457200" indent="-457200">
              <a:buFont typeface="+mj-lt"/>
              <a:buAutoNum type="alphaLcParenR"/>
            </a:pPr>
            <a:r>
              <a:rPr lang="cs-CZ" sz="2800" b="1" dirty="0">
                <a:solidFill>
                  <a:srgbClr val="00B0F0"/>
                </a:solidFill>
              </a:rPr>
              <a:t>In den </a:t>
            </a:r>
            <a:r>
              <a:rPr lang="cs-CZ" sz="2800" b="1" dirty="0" err="1">
                <a:solidFill>
                  <a:srgbClr val="00B0F0"/>
                </a:solidFill>
              </a:rPr>
              <a:t>Mund</a:t>
            </a:r>
            <a:endParaRPr lang="cs-CZ" sz="2800" b="1" dirty="0">
              <a:solidFill>
                <a:srgbClr val="00B0F0"/>
              </a:solidFill>
            </a:endParaRPr>
          </a:p>
          <a:p>
            <a:pPr marL="457200" indent="-457200">
              <a:buFont typeface="+mj-lt"/>
              <a:buAutoNum type="alphaLcParenR"/>
            </a:pPr>
            <a:endParaRPr lang="cs-CZ" sz="2800" b="1" dirty="0">
              <a:solidFill>
                <a:srgbClr val="00B0F0"/>
              </a:solidFill>
            </a:endParaRPr>
          </a:p>
          <a:p>
            <a:pPr marL="457200" indent="-457200">
              <a:buFont typeface="+mj-lt"/>
              <a:buAutoNum type="alphaLcParenR"/>
            </a:pPr>
            <a:r>
              <a:rPr lang="cs-CZ" sz="2800" b="1" dirty="0" err="1">
                <a:solidFill>
                  <a:srgbClr val="00B0F0"/>
                </a:solidFill>
              </a:rPr>
              <a:t>Im</a:t>
            </a:r>
            <a:r>
              <a:rPr lang="cs-CZ" sz="2800" b="1" dirty="0">
                <a:solidFill>
                  <a:srgbClr val="00B0F0"/>
                </a:solidFill>
              </a:rPr>
              <a:t> </a:t>
            </a:r>
            <a:r>
              <a:rPr lang="cs-CZ" sz="2800" b="1" dirty="0" err="1">
                <a:solidFill>
                  <a:srgbClr val="00B0F0"/>
                </a:solidFill>
              </a:rPr>
              <a:t>Mund</a:t>
            </a:r>
            <a:endParaRPr lang="cs-CZ" sz="2800" b="1" dirty="0">
              <a:solidFill>
                <a:srgbClr val="00B0F0"/>
              </a:solidFill>
            </a:endParaRPr>
          </a:p>
          <a:p>
            <a:pPr marL="457200" indent="-457200">
              <a:buFont typeface="+mj-lt"/>
              <a:buAutoNum type="alphaLcParenR"/>
            </a:pPr>
            <a:endParaRPr lang="cs-CZ" sz="2800" b="1" dirty="0">
              <a:solidFill>
                <a:srgbClr val="00B0F0"/>
              </a:solidFill>
            </a:endParaRPr>
          </a:p>
          <a:p>
            <a:pPr marL="457200" indent="-457200">
              <a:buFont typeface="+mj-lt"/>
              <a:buAutoNum type="alphaLcParenR"/>
            </a:pPr>
            <a:r>
              <a:rPr lang="cs-CZ" sz="2800" b="1" dirty="0" err="1">
                <a:solidFill>
                  <a:srgbClr val="00B0F0"/>
                </a:solidFill>
              </a:rPr>
              <a:t>Am</a:t>
            </a:r>
            <a:r>
              <a:rPr lang="cs-CZ" sz="2800" b="1" dirty="0">
                <a:solidFill>
                  <a:srgbClr val="00B0F0"/>
                </a:solidFill>
              </a:rPr>
              <a:t> </a:t>
            </a:r>
            <a:r>
              <a:rPr lang="cs-CZ" sz="2800" b="1" dirty="0" err="1">
                <a:solidFill>
                  <a:srgbClr val="00B0F0"/>
                </a:solidFill>
              </a:rPr>
              <a:t>Mund</a:t>
            </a:r>
            <a:endParaRPr lang="cs-CZ" sz="2800" b="1" dirty="0">
              <a:solidFill>
                <a:srgbClr val="00B0F0"/>
              </a:solidFill>
            </a:endParaRPr>
          </a:p>
        </p:txBody>
      </p:sp>
      <p:pic>
        <p:nvPicPr>
          <p:cNvPr id="6146" name="Picture 2" descr="http://upload.wikimedia.org/wikipedia/commons/2/20/Der_arme_Poet_%28Ausschnitt_1%2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624553"/>
            <a:ext cx="6480720" cy="54506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https://encrypted-tbn0.gstatic.com/images?q=tbn:ANd9GcQYkjcdRIfHVSFwXTFtEZWbEj_AbIaufpbmUVqbIA_Xe4iiNi_wT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447511" y="4673170"/>
            <a:ext cx="1768261" cy="2160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2456419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1644</TotalTime>
  <Words>373</Words>
  <Application>Microsoft Office PowerPoint</Application>
  <PresentationFormat>Předvádění na obrazovce (4:3)</PresentationFormat>
  <Paragraphs>90</Paragraphs>
  <Slides>15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5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15</vt:i4>
      </vt:variant>
    </vt:vector>
  </HeadingPairs>
  <TitlesOfParts>
    <vt:vector size="21" baseType="lpstr">
      <vt:lpstr>Aharoni</vt:lpstr>
      <vt:lpstr>Arial</vt:lpstr>
      <vt:lpstr>Calibri</vt:lpstr>
      <vt:lpstr>Calibri Light</vt:lpstr>
      <vt:lpstr>Tahoma</vt:lpstr>
      <vt:lpstr>Office Theme</vt:lpstr>
      <vt:lpstr>„Sprechende Bilder“  Carl Spitzweg (1808 – 1885)</vt:lpstr>
      <vt:lpstr>Nennt möglichst viele Gegenstände, die ihr seht</vt:lpstr>
      <vt:lpstr>Brainstorming:  Wie heißt vielleicht das Bild?  Was ist der Mann von Beruf? </vt:lpstr>
      <vt:lpstr>Prezentace aplikace PowerPoint</vt:lpstr>
      <vt:lpstr>Prezentace aplikace PowerPoint</vt:lpstr>
      <vt:lpstr>Prezentace aplikace PowerPoint</vt:lpstr>
      <vt:lpstr>4. Wohin hat er seinen Regenschirm gehängt? </vt:lpstr>
      <vt:lpstr>Prezentace aplikace PowerPoint</vt:lpstr>
      <vt:lpstr>Prezentace aplikace PowerPoint</vt:lpstr>
      <vt:lpstr>Prezentace aplikace PowerPoint</vt:lpstr>
      <vt:lpstr>Prezentace aplikace PowerPoint</vt:lpstr>
      <vt:lpstr>Antworten</vt:lpstr>
      <vt:lpstr>Diskussion</vt:lpstr>
      <vt:lpstr>Wo ist die Bank?  Sprecht zu zweit</vt:lpstr>
      <vt:lpstr>Prezentace aplikace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Wo ist die Bank?</dc:title>
  <dc:creator>Adelka</dc:creator>
  <cp:lastModifiedBy>Adéla Rossípalová</cp:lastModifiedBy>
  <cp:revision>19</cp:revision>
  <dcterms:created xsi:type="dcterms:W3CDTF">2012-10-31T20:13:04Z</dcterms:created>
  <dcterms:modified xsi:type="dcterms:W3CDTF">2022-02-04T18:52:22Z</dcterms:modified>
</cp:coreProperties>
</file>